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sldIdLst>
    <p:sldId id="277" r:id="rId5"/>
    <p:sldId id="702" r:id="rId6"/>
    <p:sldId id="752" r:id="rId7"/>
    <p:sldId id="70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ara Josipovic" initials="KJ" lastIdx="1" clrIdx="0">
    <p:extLst>
      <p:ext uri="{19B8F6BF-5375-455C-9EA6-DF929625EA0E}">
        <p15:presenceInfo xmlns:p15="http://schemas.microsoft.com/office/powerpoint/2012/main" userId="S::kjosipovic@wmo.int::3db77c78-b6f0-40c7-a5c2-2c2a2ad414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5A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A6290F-D6CD-CEDF-C35D-E4659ECEF175}" v="4" dt="2024-03-13T15:53:55.5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00"/>
    <p:restoredTop sz="97625"/>
  </p:normalViewPr>
  <p:slideViewPr>
    <p:cSldViewPr snapToGrid="0" snapToObjects="1">
      <p:cViewPr varScale="1">
        <p:scale>
          <a:sx n="124" d="100"/>
          <a:sy n="124" d="100"/>
        </p:scale>
        <p:origin x="28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03D987-BB5B-3C44-AA11-0889AAB2264F}" type="datetimeFigureOut">
              <a:rPr lang="en-CH" smtClean="0"/>
              <a:t>16.04.2024</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7082E5-60F2-074B-A68F-AE70BCEB2D70}" type="slidenum">
              <a:rPr lang="en-CH" smtClean="0"/>
              <a:t>‹#›</a:t>
            </a:fld>
            <a:endParaRPr lang="en-CH"/>
          </a:p>
        </p:txBody>
      </p:sp>
    </p:spTree>
    <p:extLst>
      <p:ext uri="{BB962C8B-B14F-4D97-AF65-F5344CB8AC3E}">
        <p14:creationId xmlns:p14="http://schemas.microsoft.com/office/powerpoint/2010/main" val="2742395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indent="0" algn="l" rtl="0" fontAlgn="base">
              <a:buFont typeface="+mj-lt"/>
              <a:buNone/>
            </a:pPr>
            <a:r>
              <a:rPr lang="en-GB" sz="1800" b="0" i="0" dirty="0">
                <a:solidFill>
                  <a:srgbClr val="000000"/>
                </a:solidFill>
                <a:effectLst/>
                <a:latin typeface="Verdana" panose="020B0604030504040204" pitchFamily="34" charset="0"/>
              </a:rPr>
              <a:t>Problem space:</a:t>
            </a:r>
          </a:p>
          <a:p>
            <a:pPr marL="342900" indent="-342900" algn="l" rtl="0" fontAlgn="base">
              <a:buFont typeface="+mj-lt"/>
              <a:buAutoNum type="alphaLcParenR"/>
            </a:pPr>
            <a:r>
              <a:rPr lang="en-GB" sz="1800" b="0" i="0" dirty="0">
                <a:solidFill>
                  <a:srgbClr val="000000"/>
                </a:solidFill>
                <a:effectLst/>
                <a:latin typeface="Verdana" panose="020B0604030504040204" pitchFamily="34" charset="0"/>
              </a:rPr>
              <a:t>the explosion of data and the emergence of emulators and other artificial intelligence (AI) applications within the current and future numerical prediction chain is changing the paradigms of data handling and infrastructure that National Meteorological and Hydrological Services (NMHSs) are considering now and in the future; </a:t>
            </a:r>
            <a:endParaRPr lang="en-GB" b="0" i="0" dirty="0">
              <a:solidFill>
                <a:srgbClr val="000000"/>
              </a:solidFill>
              <a:effectLst/>
              <a:latin typeface="Segoe UI" panose="020B0502040204020203" pitchFamily="34" charset="0"/>
            </a:endParaRPr>
          </a:p>
          <a:p>
            <a:pPr marL="342900" indent="-342900" algn="l" rtl="0" fontAlgn="base">
              <a:buFont typeface="+mj-lt"/>
              <a:buAutoNum type="alphaLcParenR"/>
            </a:pPr>
            <a:r>
              <a:rPr lang="en-GB" sz="1800" b="0" i="0" dirty="0">
                <a:solidFill>
                  <a:srgbClr val="000000"/>
                </a:solidFill>
                <a:effectLst/>
                <a:latin typeface="Verdana" panose="020B0604030504040204" pitchFamily="34" charset="0"/>
              </a:rPr>
              <a:t>data-in-place and data-proximate compute (DPC) strategies, compute access and interoperability, cloud solution and ‘on-the-fly’ processing are all emerging technological concepts that are shaping the future design and operations of the systems which allow data producers and data users to interface; </a:t>
            </a:r>
            <a:endParaRPr lang="en-GB" b="0" i="0" dirty="0">
              <a:solidFill>
                <a:srgbClr val="000000"/>
              </a:solidFill>
              <a:effectLst/>
              <a:latin typeface="Segoe UI" panose="020B0502040204020203" pitchFamily="34" charset="0"/>
            </a:endParaRPr>
          </a:p>
          <a:p>
            <a:pPr marL="342900" indent="-342900" algn="l" rtl="0" fontAlgn="base">
              <a:buFont typeface="+mj-lt"/>
              <a:buAutoNum type="alphaLcParenR"/>
            </a:pPr>
            <a:r>
              <a:rPr lang="en-GB" sz="1800" b="0" i="0" dirty="0">
                <a:solidFill>
                  <a:srgbClr val="000000"/>
                </a:solidFill>
                <a:effectLst/>
                <a:latin typeface="Verdana" panose="020B0604030504040204" pitchFamily="34" charset="0"/>
              </a:rPr>
              <a:t>these new technologies and concepts are fundamental to the continuous evolution of the WMO Integrated Processing and Prediction System (WIPPS) and the WMO Information System (WIS).   </a:t>
            </a:r>
            <a:endParaRPr lang="en-GB" b="0" i="0" dirty="0">
              <a:solidFill>
                <a:srgbClr val="000000"/>
              </a:solidFill>
              <a:effectLst/>
              <a:latin typeface="Segoe UI" panose="020B0502040204020203" pitchFamily="34" charset="0"/>
            </a:endParaRPr>
          </a:p>
          <a:p>
            <a:endParaRPr lang="en-GB" dirty="0"/>
          </a:p>
          <a:p>
            <a:r>
              <a:rPr lang="en-GB" dirty="0"/>
              <a:t>Purpose:</a:t>
            </a:r>
          </a:p>
          <a:p>
            <a:pPr marL="228600" indent="-228600" algn="l" rtl="0" fontAlgn="base">
              <a:buFont typeface="+mj-lt"/>
              <a:buAutoNum type="alphaLcParenR"/>
            </a:pPr>
            <a:r>
              <a:rPr lang="en-GB" sz="1200" b="0" i="0" dirty="0">
                <a:solidFill>
                  <a:srgbClr val="000000"/>
                </a:solidFill>
                <a:effectLst/>
                <a:latin typeface="Verdana" panose="020B0604030504040204" pitchFamily="34" charset="0"/>
              </a:rPr>
              <a:t>identify technological advances on data exchange, specifically on the emerging concepts associated with data-in-place and federated computing and data environments; articulate directions and opportunities for WMO Members within these upcoming environments;  </a:t>
            </a:r>
            <a:endParaRPr lang="en-GB" b="0" i="0" dirty="0">
              <a:solidFill>
                <a:srgbClr val="000000"/>
              </a:solidFill>
              <a:effectLst/>
              <a:latin typeface="Segoe UI" panose="020B0502040204020203" pitchFamily="34" charset="0"/>
            </a:endParaRPr>
          </a:p>
          <a:p>
            <a:pPr marL="228600" indent="-228600" algn="l" rtl="0" fontAlgn="base">
              <a:buFont typeface="+mj-lt"/>
              <a:buAutoNum type="alphaLcParenR"/>
            </a:pPr>
            <a:r>
              <a:rPr lang="en-GB" sz="1200" b="0" i="0" dirty="0">
                <a:solidFill>
                  <a:srgbClr val="000000"/>
                </a:solidFill>
                <a:effectLst/>
                <a:latin typeface="Verdana" panose="020B0604030504040204" pitchFamily="34" charset="0"/>
              </a:rPr>
              <a:t>identify blockers within the community and enablers to mitigate them; </a:t>
            </a:r>
            <a:endParaRPr lang="en-GB" b="0" i="0" dirty="0">
              <a:solidFill>
                <a:srgbClr val="000000"/>
              </a:solidFill>
              <a:effectLst/>
              <a:latin typeface="Segoe UI" panose="020B0502040204020203" pitchFamily="34" charset="0"/>
            </a:endParaRPr>
          </a:p>
          <a:p>
            <a:pPr marL="228600" indent="-228600" algn="l" rtl="0" fontAlgn="base">
              <a:buFont typeface="+mj-lt"/>
              <a:buAutoNum type="alphaLcParenR"/>
            </a:pPr>
            <a:r>
              <a:rPr lang="en-GB" sz="1200" b="0" i="0" dirty="0">
                <a:solidFill>
                  <a:srgbClr val="000000"/>
                </a:solidFill>
                <a:effectLst/>
                <a:latin typeface="Verdana" panose="020B0604030504040204" pitchFamily="34" charset="0"/>
              </a:rPr>
              <a:t>explore principles of sustainability and business models of these new environments; and, assessing the needs for global standards to operate with these upcoming transformative technologies and infrastructures, </a:t>
            </a:r>
            <a:endParaRPr lang="en-GB" b="0" i="0" dirty="0">
              <a:solidFill>
                <a:srgbClr val="000000"/>
              </a:solidFill>
              <a:effectLst/>
              <a:latin typeface="Segoe UI" panose="020B0502040204020203" pitchFamily="34" charset="0"/>
            </a:endParaRPr>
          </a:p>
          <a:p>
            <a:pPr marL="228600" indent="-228600" algn="l" rtl="0" fontAlgn="base">
              <a:buFont typeface="+mj-lt"/>
              <a:buAutoNum type="alphaLcParenR"/>
            </a:pPr>
            <a:r>
              <a:rPr lang="en-GB" sz="1200" b="0" i="0" dirty="0">
                <a:solidFill>
                  <a:srgbClr val="000000"/>
                </a:solidFill>
                <a:effectLst/>
                <a:latin typeface="Verdana" panose="020B0604030504040204" pitchFamily="34" charset="0"/>
              </a:rPr>
              <a:t>focusing these explorations in the context of the challenges faced by WMO Integrated Processing and Prediction System (WIPPS) Centres (Regional Specialized Meteorological Centres (RSMCs) including Regional Specialized Hydrological Centres (RSHCs) and World Meteorological Centres (WMCs)) and the community they serve. </a:t>
            </a:r>
          </a:p>
          <a:p>
            <a:pPr marL="228600" indent="-228600" algn="l" rtl="0" fontAlgn="base">
              <a:buFont typeface="+mj-lt"/>
              <a:buAutoNum type="alphaLcParenR"/>
            </a:pPr>
            <a:endParaRPr lang="en-GB" sz="1200" b="0" i="0" dirty="0">
              <a:solidFill>
                <a:srgbClr val="000000"/>
              </a:solidFill>
              <a:effectLst/>
              <a:latin typeface="Verdana" panose="020B0604030504040204" pitchFamily="34" charset="0"/>
            </a:endParaRPr>
          </a:p>
          <a:p>
            <a:pPr marL="0" indent="0" algn="l" rtl="0" fontAlgn="base">
              <a:buFont typeface="+mj-lt"/>
              <a:buNone/>
            </a:pPr>
            <a:r>
              <a:rPr lang="en-GB" sz="1200" b="0" i="0" dirty="0">
                <a:solidFill>
                  <a:srgbClr val="000000"/>
                </a:solidFill>
                <a:effectLst/>
                <a:latin typeface="Verdana" panose="020B0604030504040204" pitchFamily="34" charset="0"/>
              </a:rPr>
              <a:t>Activities:</a:t>
            </a:r>
            <a:endParaRPr lang="en-GB" b="0" i="0" dirty="0">
              <a:solidFill>
                <a:srgbClr val="000000"/>
              </a:solidFill>
              <a:effectLst/>
              <a:latin typeface="Segoe UI" panose="020B0502040204020203" pitchFamily="34" charset="0"/>
            </a:endParaRPr>
          </a:p>
          <a:p>
            <a:pPr marL="342900" indent="-342900" algn="l" rtl="0" fontAlgn="base">
              <a:buFont typeface="+mj-lt"/>
              <a:buAutoNum type="alphaLcParenR"/>
            </a:pPr>
            <a:r>
              <a:rPr lang="en-GB" sz="1800" b="0" i="0" u="sng" dirty="0">
                <a:solidFill>
                  <a:srgbClr val="000000"/>
                </a:solidFill>
                <a:effectLst/>
                <a:latin typeface="Verdana" panose="020B0604030504040204" pitchFamily="34" charset="0"/>
              </a:rPr>
              <a:t>Review and Assessment of technological advances on data exchange and requirements:</a:t>
            </a:r>
            <a:r>
              <a:rPr lang="en-GB" sz="1800" b="0" i="0" dirty="0">
                <a:solidFill>
                  <a:srgbClr val="000000"/>
                </a:solidFill>
                <a:effectLst/>
                <a:latin typeface="Verdana" panose="020B0604030504040204" pitchFamily="34" charset="0"/>
              </a:rPr>
              <a:t> Through its experts SG-FIT will bring forward assessments of pertinent advances and seek opportunities to test their concepts in the context of the existing WIS infrastructure to understand current barriers and options for mitigation.  SG-FIT will work from the established set of use cases, refined as needed, in experimenting with the expansion of concepts, such as APIs and containerization. and other emerging ones of relevance. The scope of data considered covers observations, model input (data assimilation, data-driven model) and outputs (analyses, model fields) as well as training data and inferences.     </a:t>
            </a:r>
            <a:endParaRPr lang="en-GB" b="0" i="0" dirty="0">
              <a:solidFill>
                <a:srgbClr val="000000"/>
              </a:solidFill>
              <a:effectLst/>
              <a:latin typeface="Segoe UI" panose="020B0502040204020203" pitchFamily="34" charset="0"/>
            </a:endParaRPr>
          </a:p>
          <a:p>
            <a:pPr marL="342900" indent="-342900" algn="l" rtl="0" fontAlgn="base">
              <a:buFont typeface="+mj-lt"/>
              <a:buAutoNum type="alphaLcParenR"/>
            </a:pPr>
            <a:r>
              <a:rPr lang="en-GB" sz="1800" b="0" i="0" u="sng" dirty="0">
                <a:solidFill>
                  <a:srgbClr val="000000"/>
                </a:solidFill>
                <a:effectLst/>
                <a:latin typeface="Verdana" panose="020B0604030504040204" pitchFamily="34" charset="0"/>
              </a:rPr>
              <a:t>AI-based data compression:</a:t>
            </a:r>
            <a:r>
              <a:rPr lang="en-GB" sz="1800" b="0" i="0" dirty="0">
                <a:solidFill>
                  <a:srgbClr val="000000"/>
                </a:solidFill>
                <a:effectLst/>
                <a:latin typeface="Verdana" panose="020B0604030504040204" pitchFamily="34" charset="0"/>
              </a:rPr>
              <a:t> As a subset case of technological development, SG-FIT will explore the emerging potential of AI/ML inferences as data compression mechanism and their potential use in future data exchange.    </a:t>
            </a:r>
            <a:endParaRPr lang="en-GB" b="0" i="0" dirty="0">
              <a:solidFill>
                <a:srgbClr val="000000"/>
              </a:solidFill>
              <a:effectLst/>
              <a:latin typeface="Segoe UI" panose="020B0502040204020203" pitchFamily="34" charset="0"/>
            </a:endParaRPr>
          </a:p>
          <a:p>
            <a:pPr marL="342900" indent="-342900" algn="l" rtl="0" fontAlgn="base">
              <a:buFont typeface="+mj-lt"/>
              <a:buAutoNum type="alphaLcParenR"/>
            </a:pPr>
            <a:r>
              <a:rPr lang="en-GB" sz="1800" b="0" i="0" u="sng" dirty="0">
                <a:solidFill>
                  <a:srgbClr val="000000"/>
                </a:solidFill>
                <a:effectLst/>
                <a:latin typeface="Verdana" panose="020B0604030504040204" pitchFamily="34" charset="0"/>
              </a:rPr>
              <a:t>Business models and concepts:</a:t>
            </a:r>
            <a:r>
              <a:rPr lang="en-GB" sz="1800" b="0" i="0" dirty="0">
                <a:solidFill>
                  <a:srgbClr val="000000"/>
                </a:solidFill>
                <a:effectLst/>
                <a:latin typeface="Verdana" panose="020B0604030504040204" pitchFamily="34" charset="0"/>
              </a:rPr>
              <a:t> Intrinsic to the data-in-place and data-proximate compute (DPC) concepts are the need for mechanisms for an external partner to use a host infrastructure. </a:t>
            </a:r>
            <a:r>
              <a:rPr lang="en-GB" sz="1800" b="0" i="0" u="sng" dirty="0">
                <a:solidFill>
                  <a:srgbClr val="0078D4"/>
                </a:solidFill>
                <a:effectLst/>
                <a:latin typeface="Verdana" panose="020B0604030504040204" pitchFamily="34" charset="0"/>
              </a:rPr>
              <a:t>The established set of use cases defines configurations to be documented from private to commercial clouds to hybrid/ federated environments. </a:t>
            </a:r>
            <a:r>
              <a:rPr lang="en-GB" sz="1800" b="0" i="0" dirty="0">
                <a:solidFill>
                  <a:srgbClr val="000000"/>
                </a:solidFill>
                <a:effectLst/>
                <a:latin typeface="Verdana" panose="020B0604030504040204" pitchFamily="34" charset="0"/>
              </a:rPr>
              <a:t>SG-FIT will collate examples of existing technology and mechanisms within private sector, NMHSs and academia to inform WMO and its members of the considerations of such systems. The Study Group will not provide recommendations on adoption of any business model as part of the work described here</a:t>
            </a:r>
            <a:r>
              <a:rPr lang="en-GB" sz="1800" b="0" i="0" strike="sngStrike" dirty="0">
                <a:solidFill>
                  <a:srgbClr val="0078D4"/>
                </a:solidFill>
                <a:effectLst/>
                <a:latin typeface="Verdana" panose="020B0604030504040204" pitchFamily="34" charset="0"/>
              </a:rPr>
              <a:t>.</a:t>
            </a:r>
            <a:r>
              <a:rPr lang="en-GB" sz="1800" b="0" i="0" u="sng" dirty="0">
                <a:solidFill>
                  <a:srgbClr val="0078D4"/>
                </a:solidFill>
                <a:effectLst/>
                <a:latin typeface="Verdana" panose="020B0604030504040204" pitchFamily="34" charset="0"/>
              </a:rPr>
              <a:t>;</a:t>
            </a:r>
            <a:r>
              <a:rPr lang="en-GB" sz="1800" b="0" i="0" dirty="0">
                <a:solidFill>
                  <a:srgbClr val="000000"/>
                </a:solidFill>
                <a:effectLst/>
                <a:latin typeface="Verdana" panose="020B0604030504040204" pitchFamily="34" charset="0"/>
              </a:rPr>
              <a:t> </a:t>
            </a:r>
            <a:r>
              <a:rPr lang="en-GB" sz="1800" b="0" i="0" strike="sngStrike" dirty="0">
                <a:solidFill>
                  <a:srgbClr val="0078D4"/>
                </a:solidFill>
                <a:effectLst/>
                <a:latin typeface="Verdana" panose="020B0604030504040204" pitchFamily="34" charset="0"/>
              </a:rPr>
              <a:t>The established set of use cases defines configurations to be documented from private to commercial clouds to hybrid/ federated environments. </a:t>
            </a:r>
            <a:r>
              <a:rPr lang="en-GB" sz="1800" b="0" i="0" u="sng" dirty="0">
                <a:solidFill>
                  <a:srgbClr val="0078D4"/>
                </a:solidFill>
                <a:effectLst/>
                <a:latin typeface="Verdana" panose="020B0604030504040204" pitchFamily="34" charset="0"/>
              </a:rPr>
              <a:t>however, </a:t>
            </a:r>
            <a:r>
              <a:rPr lang="en-GB" sz="1800" b="0" i="0" strike="sngStrike" dirty="0" err="1">
                <a:solidFill>
                  <a:srgbClr val="0078D4"/>
                </a:solidFill>
                <a:effectLst/>
                <a:latin typeface="Verdana" panose="020B0604030504040204" pitchFamily="34" charset="0"/>
              </a:rPr>
              <a:t>T</a:t>
            </a:r>
            <a:r>
              <a:rPr lang="en-GB" sz="1800" b="0" i="0" u="sng" dirty="0" err="1">
                <a:solidFill>
                  <a:srgbClr val="0078D4"/>
                </a:solidFill>
                <a:effectLst/>
                <a:latin typeface="Verdana" panose="020B0604030504040204" pitchFamily="34" charset="0"/>
              </a:rPr>
              <a:t>t</a:t>
            </a:r>
            <a:r>
              <a:rPr lang="en-GB" sz="1800" b="0" i="0" dirty="0" err="1">
                <a:solidFill>
                  <a:srgbClr val="000000"/>
                </a:solidFill>
                <a:effectLst/>
                <a:latin typeface="Verdana" panose="020B0604030504040204" pitchFamily="34" charset="0"/>
              </a:rPr>
              <a:t>here</a:t>
            </a:r>
            <a:r>
              <a:rPr lang="en-GB" sz="1800" b="0" i="0" dirty="0">
                <a:solidFill>
                  <a:srgbClr val="000000"/>
                </a:solidFill>
                <a:effectLst/>
                <a:latin typeface="Verdana" panose="020B0604030504040204" pitchFamily="34" charset="0"/>
              </a:rPr>
              <a:t> will be opportunity to engage with commercial cloud providers which have mature hosting and billing mechanisms in place.     </a:t>
            </a:r>
            <a:endParaRPr lang="en-GB" b="0" i="0" dirty="0">
              <a:solidFill>
                <a:srgbClr val="000000"/>
              </a:solidFill>
              <a:effectLst/>
              <a:latin typeface="Segoe UI" panose="020B0502040204020203" pitchFamily="34" charset="0"/>
            </a:endParaRPr>
          </a:p>
          <a:p>
            <a:pPr marL="342900" indent="-342900" algn="l" rtl="0" fontAlgn="base">
              <a:buFont typeface="+mj-lt"/>
              <a:buAutoNum type="alphaLcParenR"/>
            </a:pPr>
            <a:r>
              <a:rPr lang="en-GB" sz="1800" b="0" i="0" u="sng" dirty="0">
                <a:solidFill>
                  <a:srgbClr val="000000"/>
                </a:solidFill>
                <a:effectLst/>
                <a:latin typeface="Verdana" panose="020B0604030504040204" pitchFamily="34" charset="0"/>
              </a:rPr>
              <a:t>Standards and parameters:</a:t>
            </a:r>
            <a:r>
              <a:rPr lang="en-GB" sz="1800" b="0" i="0" dirty="0">
                <a:solidFill>
                  <a:srgbClr val="000000"/>
                </a:solidFill>
                <a:effectLst/>
                <a:latin typeface="Verdana" panose="020B0604030504040204" pitchFamily="34" charset="0"/>
              </a:rPr>
              <a:t> SG-FIT will collate recommendations from the three thrusts as to the technical standards that enable the implementation of these emerging technologies, identify any gaps and facilitate opportunities to develop or expand standards in the broader community, such as with OGC, in the course of its experimentations. The standards will capture access control considerations: authentication, authorization to run remote code and its security verification, as well as evolution of parameters exchanged in steps with the emergence of data-driven models.   </a:t>
            </a:r>
          </a:p>
          <a:p>
            <a:pPr marL="342900" indent="-342900" algn="l" rtl="0" fontAlgn="base">
              <a:buFont typeface="+mj-lt"/>
              <a:buAutoNum type="alphaLcParenR"/>
            </a:pPr>
            <a:endParaRPr lang="en-GB" sz="1800" b="0" i="0" dirty="0">
              <a:solidFill>
                <a:srgbClr val="000000"/>
              </a:solidFill>
              <a:effectLst/>
              <a:latin typeface="Verdana" panose="020B0604030504040204" pitchFamily="34" charset="0"/>
            </a:endParaRPr>
          </a:p>
          <a:p>
            <a:pPr marL="0" indent="0" algn="l" rtl="0" fontAlgn="base">
              <a:buFont typeface="+mj-lt"/>
              <a:buNone/>
            </a:pPr>
            <a:r>
              <a:rPr lang="en-GB" sz="1800" b="0" i="0" dirty="0">
                <a:solidFill>
                  <a:srgbClr val="000000"/>
                </a:solidFill>
                <a:effectLst/>
                <a:latin typeface="Verdana" panose="020B0604030504040204" pitchFamily="34" charset="0"/>
              </a:rPr>
              <a:t>Composition:</a:t>
            </a:r>
          </a:p>
          <a:p>
            <a:pPr marL="0" indent="0" algn="l" rtl="0" fontAlgn="base">
              <a:buFont typeface="+mj-lt"/>
              <a:buNone/>
            </a:pPr>
            <a:r>
              <a:rPr lang="en-GB" sz="1800" b="0" i="0" dirty="0">
                <a:solidFill>
                  <a:srgbClr val="000000"/>
                </a:solidFill>
                <a:effectLst/>
                <a:latin typeface="Verdana" panose="020B0604030504040204" pitchFamily="34" charset="0"/>
              </a:rPr>
              <a:t>… up to 15 experts with the required expertise</a:t>
            </a:r>
          </a:p>
          <a:p>
            <a:pPr marL="0" indent="0" algn="l" rtl="0" fontAlgn="base">
              <a:buFont typeface="+mj-lt"/>
              <a:buNone/>
            </a:pPr>
            <a:r>
              <a:rPr lang="en-GB" sz="1800" b="0" i="0" dirty="0">
                <a:solidFill>
                  <a:srgbClr val="000000"/>
                </a:solidFill>
                <a:effectLst/>
                <a:latin typeface="Verdana" panose="020B0604030504040204" pitchFamily="34" charset="0"/>
              </a:rPr>
              <a:t>… lead by 2 co-chairs</a:t>
            </a:r>
          </a:p>
          <a:p>
            <a:pPr marL="0" indent="0" algn="l" rtl="0" fontAlgn="base">
              <a:buFont typeface="+mj-lt"/>
              <a:buNone/>
            </a:pPr>
            <a:endParaRPr lang="en-GB" sz="1800" b="0" i="0" dirty="0">
              <a:solidFill>
                <a:srgbClr val="000000"/>
              </a:solidFill>
              <a:effectLst/>
              <a:latin typeface="Verdana" panose="020B0604030504040204" pitchFamily="34" charset="0"/>
            </a:endParaRPr>
          </a:p>
          <a:p>
            <a:pPr marL="0" indent="0" algn="l" rtl="0" fontAlgn="base">
              <a:buFont typeface="+mj-lt"/>
              <a:buNone/>
            </a:pPr>
            <a:r>
              <a:rPr lang="en-GB" sz="1800" b="0" i="0" dirty="0">
                <a:solidFill>
                  <a:srgbClr val="000000"/>
                </a:solidFill>
                <a:effectLst/>
                <a:latin typeface="Verdana" panose="020B0604030504040204" pitchFamily="34" charset="0"/>
              </a:rPr>
              <a:t>Deliverables:</a:t>
            </a:r>
          </a:p>
          <a:p>
            <a:pPr marL="285750" indent="-285750" algn="l" rtl="0" fontAlgn="base">
              <a:buFont typeface="Arial" panose="020B0604020202020204" pitchFamily="34" charset="0"/>
              <a:buChar char="•"/>
            </a:pPr>
            <a:r>
              <a:rPr lang="en-GB" sz="1800" b="0" i="0" dirty="0">
                <a:solidFill>
                  <a:srgbClr val="000000"/>
                </a:solidFill>
                <a:effectLst/>
                <a:latin typeface="Verdana" panose="020B0604030504040204" pitchFamily="34" charset="0"/>
              </a:rPr>
              <a:t>Recommendations on the 3 thrusts for considerations in the next phases of WIPPS and WIS to be submitted at the 4</a:t>
            </a:r>
            <a:r>
              <a:rPr lang="en-GB" sz="1800" b="0" i="0" baseline="30000" dirty="0">
                <a:solidFill>
                  <a:srgbClr val="000000"/>
                </a:solidFill>
                <a:effectLst/>
                <a:latin typeface="Verdana" panose="020B0604030504040204" pitchFamily="34" charset="0"/>
              </a:rPr>
              <a:t>th</a:t>
            </a:r>
            <a:r>
              <a:rPr lang="en-GB" sz="1800" b="0" i="0" dirty="0">
                <a:solidFill>
                  <a:srgbClr val="000000"/>
                </a:solidFill>
                <a:effectLst/>
                <a:latin typeface="Verdana" panose="020B0604030504040204" pitchFamily="34" charset="0"/>
              </a:rPr>
              <a:t> session of INFCOM </a:t>
            </a:r>
          </a:p>
          <a:p>
            <a:pPr marL="285750" indent="-285750" algn="l" rtl="0" fontAlgn="base">
              <a:buFont typeface="Arial" panose="020B0604020202020204" pitchFamily="34" charset="0"/>
              <a:buChar char="•"/>
            </a:pPr>
            <a:r>
              <a:rPr lang="en-GB" sz="1800" b="0" i="0" dirty="0">
                <a:solidFill>
                  <a:srgbClr val="000000"/>
                </a:solidFill>
                <a:effectLst/>
                <a:latin typeface="Verdana" panose="020B0604030504040204" pitchFamily="34" charset="0"/>
              </a:rPr>
              <a:t>An overview publication on business models and concepts </a:t>
            </a:r>
          </a:p>
          <a:p>
            <a:pPr marL="0" indent="0" algn="l" rtl="0" fontAlgn="base">
              <a:buFont typeface="+mj-lt"/>
              <a:buNone/>
            </a:pPr>
            <a:endParaRPr lang="en-GB" b="0" i="0" dirty="0">
              <a:solidFill>
                <a:srgbClr val="000000"/>
              </a:solidFill>
              <a:effectLst/>
              <a:latin typeface="Segoe UI" panose="020B0502040204020203" pitchFamily="34" charset="0"/>
            </a:endParaRPr>
          </a:p>
          <a:p>
            <a:endParaRPr lang="en-F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7ADB20-D4A1-4748-BA66-A2B3CA7322A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5776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C799-4231-2346-88CD-50EB4F7D6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7A7F83-D93D-B848-B8B4-C00862A7B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910179-53D6-2541-984B-2302772D1EB0}"/>
              </a:ext>
            </a:extLst>
          </p:cNvPr>
          <p:cNvSpPr>
            <a:spLocks noGrp="1"/>
          </p:cNvSpPr>
          <p:nvPr>
            <p:ph type="dt" sz="half" idx="10"/>
          </p:nvPr>
        </p:nvSpPr>
        <p:spPr/>
        <p:txBody>
          <a:bodyPr/>
          <a:lstStyle/>
          <a:p>
            <a:fld id="{242EED87-2C30-6C46-8CD5-5737BBF046EB}" type="datetimeFigureOut">
              <a:rPr lang="en-US" smtClean="0"/>
              <a:t>4/16/24</a:t>
            </a:fld>
            <a:endParaRPr lang="en-US"/>
          </a:p>
        </p:txBody>
      </p:sp>
      <p:sp>
        <p:nvSpPr>
          <p:cNvPr id="5" name="Footer Placeholder 4">
            <a:extLst>
              <a:ext uri="{FF2B5EF4-FFF2-40B4-BE49-F238E27FC236}">
                <a16:creationId xmlns:a16="http://schemas.microsoft.com/office/drawing/2014/main" id="{0D6A9576-B9E5-EC45-822F-70872F479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7FFFE-58EC-AD47-BCC4-79F7901ED45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98461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4409-47BD-B745-9631-8FBF6F0C9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50928A-9CEF-C94B-9E3D-ECF41CE9C8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DCF3C-E871-1246-AA8C-C00AA837EC26}"/>
              </a:ext>
            </a:extLst>
          </p:cNvPr>
          <p:cNvSpPr>
            <a:spLocks noGrp="1"/>
          </p:cNvSpPr>
          <p:nvPr>
            <p:ph type="dt" sz="half" idx="10"/>
          </p:nvPr>
        </p:nvSpPr>
        <p:spPr/>
        <p:txBody>
          <a:bodyPr/>
          <a:lstStyle/>
          <a:p>
            <a:fld id="{242EED87-2C30-6C46-8CD5-5737BBF046EB}" type="datetimeFigureOut">
              <a:rPr lang="en-US" smtClean="0"/>
              <a:t>4/16/24</a:t>
            </a:fld>
            <a:endParaRPr lang="en-US"/>
          </a:p>
        </p:txBody>
      </p:sp>
      <p:sp>
        <p:nvSpPr>
          <p:cNvPr id="5" name="Footer Placeholder 4">
            <a:extLst>
              <a:ext uri="{FF2B5EF4-FFF2-40B4-BE49-F238E27FC236}">
                <a16:creationId xmlns:a16="http://schemas.microsoft.com/office/drawing/2014/main" id="{FE22C893-02D2-3A40-92BD-4F28977418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60ACCC-903D-8849-B627-3B3B1442F579}"/>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00113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679AA-F95A-6C49-924E-ED19D1BA6F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1B20FD-2E08-4D4E-ABFE-5B18E37C80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7732CF-C083-EB49-AADB-8BF4409CC9FE}"/>
              </a:ext>
            </a:extLst>
          </p:cNvPr>
          <p:cNvSpPr>
            <a:spLocks noGrp="1"/>
          </p:cNvSpPr>
          <p:nvPr>
            <p:ph type="dt" sz="half" idx="10"/>
          </p:nvPr>
        </p:nvSpPr>
        <p:spPr/>
        <p:txBody>
          <a:bodyPr/>
          <a:lstStyle/>
          <a:p>
            <a:fld id="{242EED87-2C30-6C46-8CD5-5737BBF046EB}" type="datetimeFigureOut">
              <a:rPr lang="en-US" smtClean="0"/>
              <a:t>4/16/24</a:t>
            </a:fld>
            <a:endParaRPr lang="en-US"/>
          </a:p>
        </p:txBody>
      </p:sp>
      <p:sp>
        <p:nvSpPr>
          <p:cNvPr id="5" name="Footer Placeholder 4">
            <a:extLst>
              <a:ext uri="{FF2B5EF4-FFF2-40B4-BE49-F238E27FC236}">
                <a16:creationId xmlns:a16="http://schemas.microsoft.com/office/drawing/2014/main" id="{401EBAD8-8AEC-6745-9184-44F30BB2B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D1102-6943-F445-BF9F-18E890F0BE8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71642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14A7-5367-6641-89B3-ED5206D45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EACD7-D93B-FE43-8595-62E80F9C12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CB0E1-F717-8543-8276-E0FF351BF154}"/>
              </a:ext>
            </a:extLst>
          </p:cNvPr>
          <p:cNvSpPr>
            <a:spLocks noGrp="1"/>
          </p:cNvSpPr>
          <p:nvPr>
            <p:ph type="dt" sz="half" idx="10"/>
          </p:nvPr>
        </p:nvSpPr>
        <p:spPr/>
        <p:txBody>
          <a:bodyPr/>
          <a:lstStyle/>
          <a:p>
            <a:fld id="{242EED87-2C30-6C46-8CD5-5737BBF046EB}" type="datetimeFigureOut">
              <a:rPr lang="en-US" smtClean="0"/>
              <a:t>4/16/24</a:t>
            </a:fld>
            <a:endParaRPr lang="en-US"/>
          </a:p>
        </p:txBody>
      </p:sp>
      <p:sp>
        <p:nvSpPr>
          <p:cNvPr id="5" name="Footer Placeholder 4">
            <a:extLst>
              <a:ext uri="{FF2B5EF4-FFF2-40B4-BE49-F238E27FC236}">
                <a16:creationId xmlns:a16="http://schemas.microsoft.com/office/drawing/2014/main" id="{DC7C43B9-2296-0545-AA12-2E6E33536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8FCBA-5B72-1847-A4B5-B5B6FBAE9F5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25516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917ED-B526-3741-9437-CAA67CD3D0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0CB9E6-61FE-0E4A-9EA7-A54AAE0540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9C00FF-8B7B-2849-8F0B-844EBBDCB320}"/>
              </a:ext>
            </a:extLst>
          </p:cNvPr>
          <p:cNvSpPr>
            <a:spLocks noGrp="1"/>
          </p:cNvSpPr>
          <p:nvPr>
            <p:ph type="dt" sz="half" idx="10"/>
          </p:nvPr>
        </p:nvSpPr>
        <p:spPr/>
        <p:txBody>
          <a:bodyPr/>
          <a:lstStyle/>
          <a:p>
            <a:fld id="{242EED87-2C30-6C46-8CD5-5737BBF046EB}" type="datetimeFigureOut">
              <a:rPr lang="en-US" smtClean="0"/>
              <a:t>4/16/24</a:t>
            </a:fld>
            <a:endParaRPr lang="en-US"/>
          </a:p>
        </p:txBody>
      </p:sp>
      <p:sp>
        <p:nvSpPr>
          <p:cNvPr id="5" name="Footer Placeholder 4">
            <a:extLst>
              <a:ext uri="{FF2B5EF4-FFF2-40B4-BE49-F238E27FC236}">
                <a16:creationId xmlns:a16="http://schemas.microsoft.com/office/drawing/2014/main" id="{6D80EA24-2FF2-8645-B2F8-2B04E162F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747AD9-32FD-5D40-8739-004AAA5CFABB}"/>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7558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F550-CB93-6440-9E7D-1990C0230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534B28-9891-9C48-BBF7-3FA840B14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933CE-EA8D-4D49-A832-CFE5A31CF0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A8EF8E-143E-4648-850C-FFE87BCDCF08}"/>
              </a:ext>
            </a:extLst>
          </p:cNvPr>
          <p:cNvSpPr>
            <a:spLocks noGrp="1"/>
          </p:cNvSpPr>
          <p:nvPr>
            <p:ph type="dt" sz="half" idx="10"/>
          </p:nvPr>
        </p:nvSpPr>
        <p:spPr/>
        <p:txBody>
          <a:bodyPr/>
          <a:lstStyle/>
          <a:p>
            <a:fld id="{242EED87-2C30-6C46-8CD5-5737BBF046EB}" type="datetimeFigureOut">
              <a:rPr lang="en-US" smtClean="0"/>
              <a:t>4/16/24</a:t>
            </a:fld>
            <a:endParaRPr lang="en-US"/>
          </a:p>
        </p:txBody>
      </p:sp>
      <p:sp>
        <p:nvSpPr>
          <p:cNvPr id="6" name="Footer Placeholder 5">
            <a:extLst>
              <a:ext uri="{FF2B5EF4-FFF2-40B4-BE49-F238E27FC236}">
                <a16:creationId xmlns:a16="http://schemas.microsoft.com/office/drawing/2014/main" id="{893E1F61-4260-9C4D-AB89-CE7BE42C2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40F333-43E3-5847-B0EC-E9AB122D534C}"/>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58618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806A-B7D2-7140-9436-1143278A72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E6735-5C95-C54F-8E6D-915607B71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5059F-B372-DB48-B36F-AA1616F3B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46C662-5F07-F443-B63B-58577DB75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1AC9D6-AFA3-A546-BB82-E3D4FE01C9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A8E6B6-73E5-CA41-8BD4-041E50F46C1F}"/>
              </a:ext>
            </a:extLst>
          </p:cNvPr>
          <p:cNvSpPr>
            <a:spLocks noGrp="1"/>
          </p:cNvSpPr>
          <p:nvPr>
            <p:ph type="dt" sz="half" idx="10"/>
          </p:nvPr>
        </p:nvSpPr>
        <p:spPr/>
        <p:txBody>
          <a:bodyPr/>
          <a:lstStyle/>
          <a:p>
            <a:fld id="{242EED87-2C30-6C46-8CD5-5737BBF046EB}" type="datetimeFigureOut">
              <a:rPr lang="en-US" smtClean="0"/>
              <a:t>4/16/24</a:t>
            </a:fld>
            <a:endParaRPr lang="en-US"/>
          </a:p>
        </p:txBody>
      </p:sp>
      <p:sp>
        <p:nvSpPr>
          <p:cNvPr id="8" name="Footer Placeholder 7">
            <a:extLst>
              <a:ext uri="{FF2B5EF4-FFF2-40B4-BE49-F238E27FC236}">
                <a16:creationId xmlns:a16="http://schemas.microsoft.com/office/drawing/2014/main" id="{1AD955FE-D63C-D841-944B-31661EB392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28364-DF09-0447-BD31-D77CF631417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8174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A369-3332-8449-82FA-53904157D9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14008B-3EEF-6E40-9202-C50512A3BC5A}"/>
              </a:ext>
            </a:extLst>
          </p:cNvPr>
          <p:cNvSpPr>
            <a:spLocks noGrp="1"/>
          </p:cNvSpPr>
          <p:nvPr>
            <p:ph type="dt" sz="half" idx="10"/>
          </p:nvPr>
        </p:nvSpPr>
        <p:spPr/>
        <p:txBody>
          <a:bodyPr/>
          <a:lstStyle/>
          <a:p>
            <a:fld id="{242EED87-2C30-6C46-8CD5-5737BBF046EB}" type="datetimeFigureOut">
              <a:rPr lang="en-US" smtClean="0"/>
              <a:t>4/16/24</a:t>
            </a:fld>
            <a:endParaRPr lang="en-US"/>
          </a:p>
        </p:txBody>
      </p:sp>
      <p:sp>
        <p:nvSpPr>
          <p:cNvPr id="4" name="Footer Placeholder 3">
            <a:extLst>
              <a:ext uri="{FF2B5EF4-FFF2-40B4-BE49-F238E27FC236}">
                <a16:creationId xmlns:a16="http://schemas.microsoft.com/office/drawing/2014/main" id="{6AC30F60-22F5-CF4F-8300-0C23FA8D63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26F9C5-71CD-DF4D-87AE-1E5603379355}"/>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419011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D5756-9533-5947-8AA4-A55E45B54662}"/>
              </a:ext>
            </a:extLst>
          </p:cNvPr>
          <p:cNvSpPr>
            <a:spLocks noGrp="1"/>
          </p:cNvSpPr>
          <p:nvPr>
            <p:ph type="dt" sz="half" idx="10"/>
          </p:nvPr>
        </p:nvSpPr>
        <p:spPr/>
        <p:txBody>
          <a:bodyPr/>
          <a:lstStyle/>
          <a:p>
            <a:fld id="{242EED87-2C30-6C46-8CD5-5737BBF046EB}" type="datetimeFigureOut">
              <a:rPr lang="en-US" smtClean="0"/>
              <a:t>4/16/24</a:t>
            </a:fld>
            <a:endParaRPr lang="en-US"/>
          </a:p>
        </p:txBody>
      </p:sp>
      <p:sp>
        <p:nvSpPr>
          <p:cNvPr id="3" name="Footer Placeholder 2">
            <a:extLst>
              <a:ext uri="{FF2B5EF4-FFF2-40B4-BE49-F238E27FC236}">
                <a16:creationId xmlns:a16="http://schemas.microsoft.com/office/drawing/2014/main" id="{5B54A894-2BDD-664C-9734-01944B8EE6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938AFC-927D-0E4C-8765-513AA32F5C5A}"/>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68884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0B2AB-6FB0-3F4B-B296-90A3EB5BD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36C93C-3293-7641-AEA6-C4007B00A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9A7650-C748-FB4E-9BA6-288E3E3F4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3EDD49-D3A1-B74F-A8BB-1077D7DCEC7E}"/>
              </a:ext>
            </a:extLst>
          </p:cNvPr>
          <p:cNvSpPr>
            <a:spLocks noGrp="1"/>
          </p:cNvSpPr>
          <p:nvPr>
            <p:ph type="dt" sz="half" idx="10"/>
          </p:nvPr>
        </p:nvSpPr>
        <p:spPr/>
        <p:txBody>
          <a:bodyPr/>
          <a:lstStyle/>
          <a:p>
            <a:fld id="{242EED87-2C30-6C46-8CD5-5737BBF046EB}" type="datetimeFigureOut">
              <a:rPr lang="en-US" smtClean="0"/>
              <a:t>4/16/24</a:t>
            </a:fld>
            <a:endParaRPr lang="en-US"/>
          </a:p>
        </p:txBody>
      </p:sp>
      <p:sp>
        <p:nvSpPr>
          <p:cNvPr id="6" name="Footer Placeholder 5">
            <a:extLst>
              <a:ext uri="{FF2B5EF4-FFF2-40B4-BE49-F238E27FC236}">
                <a16:creationId xmlns:a16="http://schemas.microsoft.com/office/drawing/2014/main" id="{9F082356-7C2E-8A4E-9BC3-2381AEED33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5408F6-B699-7C45-B509-8772F6DF494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98190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179F-7EA1-A64F-AA5A-4307727C6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E14D99-0F9D-1849-B080-00CC58551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178331-B9EE-984C-BF89-C28E8A1BA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9ECBAC-97ED-0B47-A77B-78F83C6495ED}"/>
              </a:ext>
            </a:extLst>
          </p:cNvPr>
          <p:cNvSpPr>
            <a:spLocks noGrp="1"/>
          </p:cNvSpPr>
          <p:nvPr>
            <p:ph type="dt" sz="half" idx="10"/>
          </p:nvPr>
        </p:nvSpPr>
        <p:spPr/>
        <p:txBody>
          <a:bodyPr/>
          <a:lstStyle/>
          <a:p>
            <a:fld id="{242EED87-2C30-6C46-8CD5-5737BBF046EB}" type="datetimeFigureOut">
              <a:rPr lang="en-US" smtClean="0"/>
              <a:t>4/16/24</a:t>
            </a:fld>
            <a:endParaRPr lang="en-US"/>
          </a:p>
        </p:txBody>
      </p:sp>
      <p:sp>
        <p:nvSpPr>
          <p:cNvPr id="6" name="Footer Placeholder 5">
            <a:extLst>
              <a:ext uri="{FF2B5EF4-FFF2-40B4-BE49-F238E27FC236}">
                <a16:creationId xmlns:a16="http://schemas.microsoft.com/office/drawing/2014/main" id="{C15CB222-F7B7-A440-BD6A-F188B5160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D5C41-6ADD-3445-9543-8CBA4F2CCE2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551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42707-DAB0-9642-AB96-BCDAFE10AF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3C5FAD-B53E-A44E-ACCE-FA8671073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C309E-16C9-9949-AF70-5ED125810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EED87-2C30-6C46-8CD5-5737BBF046EB}" type="datetimeFigureOut">
              <a:rPr lang="en-US" smtClean="0"/>
              <a:t>4/16/24</a:t>
            </a:fld>
            <a:endParaRPr lang="en-US"/>
          </a:p>
        </p:txBody>
      </p:sp>
      <p:sp>
        <p:nvSpPr>
          <p:cNvPr id="5" name="Footer Placeholder 4">
            <a:extLst>
              <a:ext uri="{FF2B5EF4-FFF2-40B4-BE49-F238E27FC236}">
                <a16:creationId xmlns:a16="http://schemas.microsoft.com/office/drawing/2014/main" id="{AC45BAAE-3D1C-F24D-97C2-A7BE90B75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600EC8-E292-F447-B047-35F0458B2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B117-5D75-FF4D-911A-5C226444051F}" type="slidenum">
              <a:rPr lang="en-US" smtClean="0"/>
              <a:t>‹#›</a:t>
            </a:fld>
            <a:endParaRPr lang="en-US"/>
          </a:p>
        </p:txBody>
      </p:sp>
    </p:spTree>
    <p:extLst>
      <p:ext uri="{BB962C8B-B14F-4D97-AF65-F5344CB8AC3E}">
        <p14:creationId xmlns:p14="http://schemas.microsoft.com/office/powerpoint/2010/main" val="1433237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library.wmo.int/idurl/4/6717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C8461C19-E495-4638-9078-AC28B05A0BE5}"/>
              </a:ext>
            </a:extLst>
          </p:cNvPr>
          <p:cNvSpPr/>
          <p:nvPr/>
        </p:nvSpPr>
        <p:spPr>
          <a:xfrm>
            <a:off x="1071904" y="1537659"/>
            <a:ext cx="10048183" cy="471604"/>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gn="ctr">
              <a:lnSpc>
                <a:spcPts val="3360"/>
              </a:lnSpc>
              <a:defRPr sz="1800"/>
            </a:pPr>
            <a:r>
              <a:rPr lang="en-CH" sz="4400" b="1" kern="1000" spc="-10" dirty="0">
                <a:solidFill>
                  <a:schemeClr val="bg1"/>
                </a:solidFill>
                <a:latin typeface="Arial"/>
                <a:ea typeface="Verdana"/>
                <a:cs typeface="Arial"/>
                <a:sym typeface="Montserrat-Regular"/>
              </a:rPr>
              <a:t>doc 8.3/(5)</a:t>
            </a:r>
            <a:r>
              <a:rPr lang="hr-HR" sz="4400" b="1" kern="1000" spc="-10" dirty="0">
                <a:solidFill>
                  <a:schemeClr val="bg1"/>
                </a:solidFill>
                <a:latin typeface="Arial"/>
                <a:ea typeface="Verdana"/>
                <a:cs typeface="Arial"/>
                <a:sym typeface="Montserrat-Regular"/>
              </a:rPr>
              <a:t> – </a:t>
            </a:r>
            <a:r>
              <a:rPr lang="hr-HR" sz="4400" b="1" kern="1000" spc="-10" dirty="0" err="1">
                <a:solidFill>
                  <a:schemeClr val="bg1"/>
                </a:solidFill>
                <a:latin typeface="Arial"/>
                <a:ea typeface="Verdana"/>
                <a:cs typeface="Arial"/>
                <a:sym typeface="Montserrat-Regular"/>
              </a:rPr>
              <a:t>Establishment</a:t>
            </a:r>
            <a:r>
              <a:rPr lang="hr-HR" sz="4400" b="1" kern="1000" spc="-10" dirty="0">
                <a:solidFill>
                  <a:schemeClr val="bg1"/>
                </a:solidFill>
                <a:latin typeface="Arial"/>
                <a:ea typeface="Verdana"/>
                <a:cs typeface="Arial"/>
                <a:sym typeface="Montserrat-Regular"/>
              </a:rPr>
              <a:t> </a:t>
            </a:r>
            <a:r>
              <a:rPr lang="hr-HR" sz="4400" b="1" kern="1000" spc="-10" dirty="0" err="1">
                <a:solidFill>
                  <a:schemeClr val="bg1"/>
                </a:solidFill>
                <a:latin typeface="Arial"/>
                <a:ea typeface="Verdana"/>
                <a:cs typeface="Arial"/>
                <a:sym typeface="Montserrat-Regular"/>
              </a:rPr>
              <a:t>of</a:t>
            </a:r>
            <a:r>
              <a:rPr lang="hr-HR" sz="4400" b="1" kern="1000" spc="-10" dirty="0">
                <a:solidFill>
                  <a:schemeClr val="bg1"/>
                </a:solidFill>
                <a:latin typeface="Arial"/>
                <a:ea typeface="Verdana"/>
                <a:cs typeface="Arial"/>
                <a:sym typeface="Montserrat-Regular"/>
              </a:rPr>
              <a:t> SG-FIT</a:t>
            </a:r>
            <a:endParaRPr lang="en-US" dirty="0">
              <a:solidFill>
                <a:schemeClr val="bg1"/>
              </a:solidFill>
            </a:endParaRPr>
          </a:p>
        </p:txBody>
      </p:sp>
      <p:sp>
        <p:nvSpPr>
          <p:cNvPr id="2" name="Shape 79">
            <a:extLst>
              <a:ext uri="{FF2B5EF4-FFF2-40B4-BE49-F238E27FC236}">
                <a16:creationId xmlns:a16="http://schemas.microsoft.com/office/drawing/2014/main" id="{9500F7D2-A954-8761-3527-C158DDFB1106}"/>
              </a:ext>
            </a:extLst>
          </p:cNvPr>
          <p:cNvSpPr/>
          <p:nvPr/>
        </p:nvSpPr>
        <p:spPr>
          <a:xfrm>
            <a:off x="1071905" y="2598003"/>
            <a:ext cx="10048183" cy="2154436"/>
          </a:xfrm>
          <a:prstGeom prst="rect">
            <a:avLst/>
          </a:prstGeom>
          <a:no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r>
              <a:rPr lang="en-US" sz="2800" b="0" i="0" u="none" strike="noStrike" baseline="0" dirty="0">
                <a:solidFill>
                  <a:schemeClr val="bg1"/>
                </a:solidFill>
                <a:latin typeface="Arial" panose="020B0604020202020204" pitchFamily="34" charset="0"/>
                <a:ea typeface="Verdana" panose="020B0604030504040204" pitchFamily="34" charset="0"/>
                <a:cs typeface="Arial" panose="020B0604020202020204" pitchFamily="34" charset="0"/>
              </a:rPr>
              <a:t>Third Session of the Infrastructure Commission</a:t>
            </a:r>
          </a:p>
          <a:p>
            <a:pPr algn="ctr"/>
            <a:r>
              <a:rPr lang="en-US" sz="2800" b="0" i="0" u="none" strike="noStrike" baseline="0" dirty="0">
                <a:solidFill>
                  <a:schemeClr val="bg1"/>
                </a:solidFill>
                <a:latin typeface="Arial" panose="020B0604020202020204" pitchFamily="34" charset="0"/>
                <a:ea typeface="Verdana" panose="020B0604030504040204" pitchFamily="34" charset="0"/>
                <a:cs typeface="Arial" panose="020B0604020202020204" pitchFamily="34" charset="0"/>
              </a:rPr>
              <a:t>(INFCOM-3, 15-19 April 2024)</a:t>
            </a:r>
          </a:p>
          <a:p>
            <a:pPr algn="ctr"/>
            <a:endParaRPr lang="hr-HR" sz="2800" b="0" i="0" u="none" strike="noStrike" baseline="0" dirty="0">
              <a:solidFill>
                <a:schemeClr val="bg1"/>
              </a:solidFill>
              <a:latin typeface="Arial" panose="020B0604020202020204" pitchFamily="34" charset="0"/>
              <a:ea typeface="Verdana" panose="020B0604030504040204" pitchFamily="34" charset="0"/>
              <a:cs typeface="Arial" panose="020B0604020202020204" pitchFamily="34" charset="0"/>
            </a:endParaRPr>
          </a:p>
          <a:p>
            <a:pPr algn="ctr"/>
            <a:r>
              <a:rPr lang="en-CA" sz="2800">
                <a:solidFill>
                  <a:schemeClr val="bg1"/>
                </a:solidFill>
                <a:latin typeface="Arial" panose="020B0604020202020204" pitchFamily="34" charset="0"/>
                <a:ea typeface="Verdana" panose="020B0604030504040204" pitchFamily="34" charset="0"/>
                <a:cs typeface="Arial" panose="020B0604020202020204" pitchFamily="34" charset="0"/>
              </a:rPr>
              <a:t>Veronique </a:t>
            </a:r>
            <a:r>
              <a:rPr lang="en-CA" sz="2800" dirty="0" err="1">
                <a:solidFill>
                  <a:schemeClr val="bg1"/>
                </a:solidFill>
                <a:latin typeface="Arial" panose="020B0604020202020204" pitchFamily="34" charset="0"/>
                <a:ea typeface="Verdana" panose="020B0604030504040204" pitchFamily="34" charset="0"/>
                <a:cs typeface="Arial" panose="020B0604020202020204" pitchFamily="34" charset="0"/>
              </a:rPr>
              <a:t>Bouchet</a:t>
            </a:r>
            <a:r>
              <a:rPr lang="en-CA" sz="2800" dirty="0">
                <a:solidFill>
                  <a:schemeClr val="bg1"/>
                </a:solidFill>
                <a:latin typeface="Arial" panose="020B0604020202020204" pitchFamily="34" charset="0"/>
                <a:ea typeface="Verdana" panose="020B0604030504040204" pitchFamily="34" charset="0"/>
                <a:cs typeface="Arial" panose="020B0604020202020204" pitchFamily="34" charset="0"/>
              </a:rPr>
              <a:t> / Chair TT-FIT</a:t>
            </a:r>
            <a:endParaRPr lang="hr-HR" sz="2800" b="0" i="0" u="none" strike="noStrike" baseline="0" dirty="0">
              <a:solidFill>
                <a:schemeClr val="bg1"/>
              </a:solidFill>
              <a:latin typeface="Arial" panose="020B0604020202020204" pitchFamily="34" charset="0"/>
              <a:ea typeface="Verdana" panose="020B0604030504040204" pitchFamily="34" charset="0"/>
              <a:cs typeface="Arial" panose="020B0604020202020204" pitchFamily="34" charset="0"/>
            </a:endParaRPr>
          </a:p>
          <a:p>
            <a:pPr algn="ctr"/>
            <a:r>
              <a:rPr lang="hr-HR" sz="2800" dirty="0">
                <a:solidFill>
                  <a:schemeClr val="bg1"/>
                </a:solidFill>
                <a:latin typeface="Arial" panose="020B0604020202020204" pitchFamily="34" charset="0"/>
                <a:ea typeface="Verdana" panose="020B0604030504040204" pitchFamily="34" charset="0"/>
                <a:cs typeface="Arial" panose="020B0604020202020204" pitchFamily="34" charset="0"/>
              </a:rPr>
              <a:t>17 </a:t>
            </a:r>
            <a:r>
              <a:rPr lang="hr-HR" sz="2800" b="0" i="0" u="none" strike="noStrike" baseline="0" dirty="0">
                <a:solidFill>
                  <a:schemeClr val="bg1"/>
                </a:solidFill>
                <a:latin typeface="Arial" panose="020B0604020202020204" pitchFamily="34" charset="0"/>
                <a:ea typeface="Verdana" panose="020B0604030504040204" pitchFamily="34" charset="0"/>
                <a:cs typeface="Arial" panose="020B0604020202020204" pitchFamily="34" charset="0"/>
              </a:rPr>
              <a:t>April 2024</a:t>
            </a:r>
            <a:endParaRPr lang="en-US" sz="2800" b="0" i="0" u="none" strike="noStrike" baseline="0" dirty="0">
              <a:solidFill>
                <a:schemeClr val="bg1"/>
              </a:solidFill>
              <a:latin typeface="Arial" panose="020B060402020202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1088218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D9487771-2A50-271D-E0C8-6EC40F383607}"/>
              </a:ext>
            </a:extLst>
          </p:cNvPr>
          <p:cNvGraphicFramePr>
            <a:graphicFrameLocks noGrp="1"/>
          </p:cNvGraphicFramePr>
          <p:nvPr/>
        </p:nvGraphicFramePr>
        <p:xfrm>
          <a:off x="6830170" y="5933274"/>
          <a:ext cx="4904630" cy="918376"/>
        </p:xfrm>
        <a:graphic>
          <a:graphicData uri="http://schemas.openxmlformats.org/drawingml/2006/table">
            <a:tbl>
              <a:tblPr firstRow="1">
                <a:tableStyleId>{2D5ABB26-0587-4C30-8999-92F81FD0307C}</a:tableStyleId>
              </a:tblPr>
              <a:tblGrid>
                <a:gridCol w="2452315">
                  <a:extLst>
                    <a:ext uri="{9D8B030D-6E8A-4147-A177-3AD203B41FA5}">
                      <a16:colId xmlns:a16="http://schemas.microsoft.com/office/drawing/2014/main" val="1063476286"/>
                    </a:ext>
                  </a:extLst>
                </a:gridCol>
                <a:gridCol w="2452315">
                  <a:extLst>
                    <a:ext uri="{9D8B030D-6E8A-4147-A177-3AD203B41FA5}">
                      <a16:colId xmlns:a16="http://schemas.microsoft.com/office/drawing/2014/main" val="399418297"/>
                    </a:ext>
                  </a:extLst>
                </a:gridCol>
              </a:tblGrid>
              <a:tr h="918376">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endParaRPr lang="en-US" sz="1050" b="0" dirty="0">
                        <a:solidFill>
                          <a:srgbClr val="005BAA"/>
                        </a:solidFill>
                        <a:latin typeface="Verdana" panose="020B0604030504040204" pitchFamily="34" charset="0"/>
                        <a:ea typeface="Verdana" panose="020B0604030504040204" pitchFamily="34" charset="0"/>
                      </a:endParaRPr>
                    </a:p>
                  </a:txBody>
                  <a:tcPr anchor="ctr"/>
                </a:tc>
                <a:tc>
                  <a:txBody>
                    <a:bodyPr/>
                    <a:lstStyle/>
                    <a:p>
                      <a:pPr marL="0" marR="0" lvl="0" indent="0" algn="r" defTabSz="914400" rtl="0" eaLnBrk="1" fontAlgn="auto" latinLnBrk="0" hangingPunct="1">
                        <a:lnSpc>
                          <a:spcPct val="150000"/>
                        </a:lnSpc>
                        <a:spcBef>
                          <a:spcPts val="0"/>
                        </a:spcBef>
                        <a:spcAft>
                          <a:spcPts val="0"/>
                        </a:spcAft>
                        <a:buClrTx/>
                        <a:buSzTx/>
                        <a:buFontTx/>
                        <a:buNone/>
                        <a:tabLst/>
                        <a:defRPr/>
                      </a:pPr>
                      <a:fld id="{19283BD8-4331-4442-8D7F-5AA08B22643F}" type="slidenum">
                        <a:rPr lang="en-US" sz="1200" b="0" smtClean="0">
                          <a:solidFill>
                            <a:srgbClr val="005BAA"/>
                          </a:solidFill>
                          <a:latin typeface="Verdana" panose="020B0604030504040204" pitchFamily="34" charset="0"/>
                          <a:ea typeface="Verdana" panose="020B0604030504040204" pitchFamily="34" charset="0"/>
                        </a:rPr>
                        <a:pPr marL="0" marR="0" lvl="0" indent="0" algn="r" defTabSz="914400" rtl="0" eaLnBrk="1" fontAlgn="auto" latinLnBrk="0" hangingPunct="1">
                          <a:lnSpc>
                            <a:spcPct val="150000"/>
                          </a:lnSpc>
                          <a:spcBef>
                            <a:spcPts val="0"/>
                          </a:spcBef>
                          <a:spcAft>
                            <a:spcPts val="0"/>
                          </a:spcAft>
                          <a:buClrTx/>
                          <a:buSzTx/>
                          <a:buFontTx/>
                          <a:buNone/>
                          <a:tabLst/>
                          <a:defRPr/>
                        </a:pPr>
                        <a:t>2</a:t>
                      </a:fld>
                      <a:endParaRPr lang="en-US" sz="1200" b="0" dirty="0">
                        <a:solidFill>
                          <a:srgbClr val="005BAA"/>
                        </a:solidFill>
                        <a:latin typeface="Verdana" panose="020B0604030504040204" pitchFamily="34" charset="0"/>
                        <a:ea typeface="Verdana" panose="020B0604030504040204" pitchFamily="34" charset="0"/>
                      </a:endParaRPr>
                    </a:p>
                  </a:txBody>
                  <a:tcPr anchor="ctr"/>
                </a:tc>
                <a:extLst>
                  <a:ext uri="{0D108BD9-81ED-4DB2-BD59-A6C34878D82A}">
                    <a16:rowId xmlns:a16="http://schemas.microsoft.com/office/drawing/2014/main" val="551670588"/>
                  </a:ext>
                </a:extLst>
              </a:tr>
            </a:tbl>
          </a:graphicData>
        </a:graphic>
      </p:graphicFrame>
      <p:sp>
        <p:nvSpPr>
          <p:cNvPr id="8" name="Shape 79">
            <a:extLst>
              <a:ext uri="{FF2B5EF4-FFF2-40B4-BE49-F238E27FC236}">
                <a16:creationId xmlns:a16="http://schemas.microsoft.com/office/drawing/2014/main" id="{B5BC377C-C613-578C-AFA6-04181F81FE95}"/>
              </a:ext>
            </a:extLst>
          </p:cNvPr>
          <p:cNvSpPr/>
          <p:nvPr/>
        </p:nvSpPr>
        <p:spPr>
          <a:xfrm>
            <a:off x="-58615" y="186099"/>
            <a:ext cx="12192000" cy="444032"/>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L="0" marR="0" lvl="0" indent="0" algn="ctr" defTabSz="914400" rtl="0" eaLnBrk="1" fontAlgn="auto" latinLnBrk="0" hangingPunct="1">
              <a:lnSpc>
                <a:spcPts val="3360"/>
              </a:lnSpc>
              <a:spcBef>
                <a:spcPts val="0"/>
              </a:spcBef>
              <a:spcAft>
                <a:spcPts val="0"/>
              </a:spcAft>
              <a:buClrTx/>
              <a:buSzTx/>
              <a:buFontTx/>
              <a:buNone/>
              <a:tabLst/>
              <a:defRPr sz="1800"/>
            </a:pPr>
            <a:r>
              <a:rPr kumimoji="0" lang="de-DE" sz="4000" b="1" i="0" u="none" strike="noStrike" kern="1200" cap="none" spc="0" normalizeH="0" baseline="0" noProof="0" dirty="0">
                <a:ln>
                  <a:noFill/>
                </a:ln>
                <a:solidFill>
                  <a:srgbClr val="013DA5"/>
                </a:solidFill>
                <a:effectLst/>
                <a:uLnTx/>
                <a:uFillTx/>
                <a:latin typeface="Calibri Light" panose="020F0302020204030204"/>
                <a:ea typeface="Verdana" panose="020B0604030504040204" pitchFamily="34" charset="0"/>
                <a:cs typeface="Verdana" panose="020B0604030504040204" pitchFamily="34" charset="0"/>
              </a:rPr>
              <a:t>Overview of proposed SG-FIT</a:t>
            </a:r>
            <a:endParaRPr kumimoji="0" lang="en-US" sz="4000" b="1" i="0" u="none" strike="noStrike" kern="1000" cap="none" spc="-10" normalizeH="0" baseline="0" noProof="0" dirty="0">
              <a:ln>
                <a:noFill/>
              </a:ln>
              <a:solidFill>
                <a:srgbClr val="013DA5"/>
              </a:solidFill>
              <a:effectLst/>
              <a:uLnTx/>
              <a:uFillTx/>
              <a:latin typeface="Calibri Light" panose="020F0302020204030204"/>
              <a:ea typeface="Verdana" panose="020B0604030504040204" pitchFamily="34" charset="0"/>
              <a:cs typeface="Verdana" panose="020B0604030504040204" pitchFamily="34" charset="0"/>
              <a:sym typeface="Montserrat-Regular"/>
            </a:endParaRPr>
          </a:p>
        </p:txBody>
      </p:sp>
      <p:pic>
        <p:nvPicPr>
          <p:cNvPr id="25" name="Picture 24" descr="Graphical user interface, application&#10;&#10;Description automatically generated">
            <a:extLst>
              <a:ext uri="{FF2B5EF4-FFF2-40B4-BE49-F238E27FC236}">
                <a16:creationId xmlns:a16="http://schemas.microsoft.com/office/drawing/2014/main" id="{ED9F11E1-3AC3-E664-8A6B-A4CC4E71EAA8}"/>
              </a:ext>
            </a:extLst>
          </p:cNvPr>
          <p:cNvPicPr>
            <a:picLocks noGrp="1" noRot="1" noChangeAspect="1" noMove="1" noResize="1" noEditPoints="1" noAdjustHandles="1" noChangeArrowheads="1" noChangeShapeType="1" noCrop="1"/>
          </p:cNvPicPr>
          <p:nvPr/>
        </p:nvPicPr>
        <p:blipFill>
          <a:blip r:embed="rId3" cstate="screen">
            <a:extLst>
              <a:ext uri="{28A0092B-C50C-407E-A947-70E740481C1C}">
                <a14:useLocalDpi xmlns:a14="http://schemas.microsoft.com/office/drawing/2010/main"/>
              </a:ext>
            </a:extLst>
          </a:blip>
          <a:stretch>
            <a:fillRect/>
          </a:stretch>
        </p:blipFill>
        <p:spPr>
          <a:xfrm>
            <a:off x="-103121" y="4874899"/>
            <a:ext cx="3153923" cy="2083350"/>
          </a:xfrm>
          <a:prstGeom prst="rect">
            <a:avLst/>
          </a:prstGeom>
        </p:spPr>
      </p:pic>
      <p:sp>
        <p:nvSpPr>
          <p:cNvPr id="2" name="Content Placeholder 2">
            <a:extLst>
              <a:ext uri="{FF2B5EF4-FFF2-40B4-BE49-F238E27FC236}">
                <a16:creationId xmlns:a16="http://schemas.microsoft.com/office/drawing/2014/main" id="{D086F6AA-A063-0352-FB62-1B399D2E105B}"/>
              </a:ext>
            </a:extLst>
          </p:cNvPr>
          <p:cNvSpPr txBox="1">
            <a:spLocks/>
          </p:cNvSpPr>
          <p:nvPr/>
        </p:nvSpPr>
        <p:spPr>
          <a:xfrm>
            <a:off x="504092" y="748465"/>
            <a:ext cx="11183815" cy="5544758"/>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CH" sz="16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grpSp>
        <p:nvGrpSpPr>
          <p:cNvPr id="4" name="Group 3">
            <a:extLst>
              <a:ext uri="{FF2B5EF4-FFF2-40B4-BE49-F238E27FC236}">
                <a16:creationId xmlns:a16="http://schemas.microsoft.com/office/drawing/2014/main" id="{514E6AB6-7EA7-9652-D667-E497D0A809C2}"/>
              </a:ext>
            </a:extLst>
          </p:cNvPr>
          <p:cNvGrpSpPr/>
          <p:nvPr/>
        </p:nvGrpSpPr>
        <p:grpSpPr>
          <a:xfrm>
            <a:off x="3851383" y="960101"/>
            <a:ext cx="1999598" cy="1014297"/>
            <a:chOff x="624690" y="1059255"/>
            <a:chExt cx="1999598" cy="1014297"/>
          </a:xfrm>
        </p:grpSpPr>
        <p:pic>
          <p:nvPicPr>
            <p:cNvPr id="10" name="Picture 9">
              <a:extLst>
                <a:ext uri="{FF2B5EF4-FFF2-40B4-BE49-F238E27FC236}">
                  <a16:creationId xmlns:a16="http://schemas.microsoft.com/office/drawing/2014/main" id="{5B4453ED-19C8-9671-748C-3F81D6CFD23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20509338">
              <a:off x="2089994" y="1559696"/>
              <a:ext cx="513856" cy="513856"/>
            </a:xfrm>
            <a:prstGeom prst="rect">
              <a:avLst/>
            </a:prstGeom>
          </p:spPr>
        </p:pic>
        <p:sp>
          <p:nvSpPr>
            <p:cNvPr id="3" name="Rectangle 2">
              <a:extLst>
                <a:ext uri="{FF2B5EF4-FFF2-40B4-BE49-F238E27FC236}">
                  <a16:creationId xmlns:a16="http://schemas.microsoft.com/office/drawing/2014/main" id="{B2323636-A3F9-3A81-A8C1-D7DF68FA9C9D}"/>
                </a:ext>
              </a:extLst>
            </p:cNvPr>
            <p:cNvSpPr/>
            <p:nvPr/>
          </p:nvSpPr>
          <p:spPr>
            <a:xfrm>
              <a:off x="624690" y="1059255"/>
              <a:ext cx="1999598" cy="1011471"/>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13DA5"/>
                  </a:solidFill>
                  <a:effectLst/>
                  <a:uLnTx/>
                  <a:uFillTx/>
                  <a:latin typeface="Calibri" panose="020F0502020204030204"/>
                  <a:ea typeface="+mn-ea"/>
                  <a:cs typeface="+mn-cs"/>
                </a:rPr>
                <a:t>Big(ger) Data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13DA5"/>
                  </a:solidFill>
                  <a:effectLst/>
                  <a:uLnTx/>
                  <a:uFillTx/>
                  <a:latin typeface="Arial" panose="020B0604020202020204"/>
                  <a:ea typeface="+mn-ea"/>
                  <a:cs typeface="+mn-cs"/>
                </a:rPr>
                <a:t>(open data)</a:t>
              </a:r>
            </a:p>
          </p:txBody>
        </p:sp>
      </p:grpSp>
      <p:grpSp>
        <p:nvGrpSpPr>
          <p:cNvPr id="5" name="Group 4">
            <a:extLst>
              <a:ext uri="{FF2B5EF4-FFF2-40B4-BE49-F238E27FC236}">
                <a16:creationId xmlns:a16="http://schemas.microsoft.com/office/drawing/2014/main" id="{16693700-92B2-E629-B447-0068292EF7AD}"/>
              </a:ext>
            </a:extLst>
          </p:cNvPr>
          <p:cNvGrpSpPr/>
          <p:nvPr/>
        </p:nvGrpSpPr>
        <p:grpSpPr>
          <a:xfrm>
            <a:off x="6163502" y="957275"/>
            <a:ext cx="1999598" cy="1014297"/>
            <a:chOff x="624690" y="1059255"/>
            <a:chExt cx="1999598" cy="1014297"/>
          </a:xfrm>
        </p:grpSpPr>
        <p:pic>
          <p:nvPicPr>
            <p:cNvPr id="7" name="Picture 6">
              <a:extLst>
                <a:ext uri="{FF2B5EF4-FFF2-40B4-BE49-F238E27FC236}">
                  <a16:creationId xmlns:a16="http://schemas.microsoft.com/office/drawing/2014/main" id="{4389002E-2B6B-2030-4299-AB9FD1611D9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20509338">
              <a:off x="2089994" y="1559696"/>
              <a:ext cx="513856" cy="513856"/>
            </a:xfrm>
            <a:prstGeom prst="rect">
              <a:avLst/>
            </a:prstGeom>
          </p:spPr>
        </p:pic>
        <p:sp>
          <p:nvSpPr>
            <p:cNvPr id="9" name="Rectangle 8">
              <a:extLst>
                <a:ext uri="{FF2B5EF4-FFF2-40B4-BE49-F238E27FC236}">
                  <a16:creationId xmlns:a16="http://schemas.microsoft.com/office/drawing/2014/main" id="{999B8151-3164-B54B-CF09-6BF384580BC8}"/>
                </a:ext>
              </a:extLst>
            </p:cNvPr>
            <p:cNvSpPr/>
            <p:nvPr/>
          </p:nvSpPr>
          <p:spPr>
            <a:xfrm>
              <a:off x="624690" y="1059255"/>
              <a:ext cx="1999598" cy="1011471"/>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13DA5"/>
                  </a:solidFill>
                  <a:effectLst/>
                  <a:uLnTx/>
                  <a:uFillTx/>
                  <a:latin typeface="Calibri" panose="020F0502020204030204"/>
                  <a:ea typeface="+mn-ea"/>
                  <a:cs typeface="+mn-cs"/>
                </a:rPr>
                <a:t>Cloud Adoption</a:t>
              </a:r>
              <a:endParaRPr kumimoji="0" lang="en-GB" sz="1600" b="0" i="0" u="none" strike="noStrike" kern="1200" cap="none" spc="0" normalizeH="0" baseline="0" noProof="0" dirty="0">
                <a:ln>
                  <a:noFill/>
                </a:ln>
                <a:solidFill>
                  <a:srgbClr val="013DA5"/>
                </a:solidFill>
                <a:effectLst/>
                <a:uLnTx/>
                <a:uFillTx/>
                <a:latin typeface="Arial" panose="020B0604020202020204"/>
                <a:ea typeface="+mn-ea"/>
                <a:cs typeface="+mn-cs"/>
              </a:endParaRPr>
            </a:p>
          </p:txBody>
        </p:sp>
      </p:grpSp>
      <p:grpSp>
        <p:nvGrpSpPr>
          <p:cNvPr id="11" name="Group 10">
            <a:extLst>
              <a:ext uri="{FF2B5EF4-FFF2-40B4-BE49-F238E27FC236}">
                <a16:creationId xmlns:a16="http://schemas.microsoft.com/office/drawing/2014/main" id="{4D20B4DE-03D8-E741-5028-52961089133F}"/>
              </a:ext>
            </a:extLst>
          </p:cNvPr>
          <p:cNvGrpSpPr/>
          <p:nvPr/>
        </p:nvGrpSpPr>
        <p:grpSpPr>
          <a:xfrm>
            <a:off x="8483003" y="960101"/>
            <a:ext cx="1999598" cy="1014297"/>
            <a:chOff x="624690" y="1059255"/>
            <a:chExt cx="1999598" cy="1014297"/>
          </a:xfrm>
        </p:grpSpPr>
        <p:pic>
          <p:nvPicPr>
            <p:cNvPr id="12" name="Picture 11">
              <a:extLst>
                <a:ext uri="{FF2B5EF4-FFF2-40B4-BE49-F238E27FC236}">
                  <a16:creationId xmlns:a16="http://schemas.microsoft.com/office/drawing/2014/main" id="{EF2817A5-A879-6FD6-0ECF-65F3B7A024C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20509338">
              <a:off x="2089994" y="1559696"/>
              <a:ext cx="513856" cy="513856"/>
            </a:xfrm>
            <a:prstGeom prst="rect">
              <a:avLst/>
            </a:prstGeom>
          </p:spPr>
        </p:pic>
        <p:sp>
          <p:nvSpPr>
            <p:cNvPr id="13" name="Rectangle 12">
              <a:extLst>
                <a:ext uri="{FF2B5EF4-FFF2-40B4-BE49-F238E27FC236}">
                  <a16:creationId xmlns:a16="http://schemas.microsoft.com/office/drawing/2014/main" id="{518B19A8-5504-0FBB-DA98-AF2486A3C968}"/>
                </a:ext>
              </a:extLst>
            </p:cNvPr>
            <p:cNvSpPr/>
            <p:nvPr/>
          </p:nvSpPr>
          <p:spPr>
            <a:xfrm>
              <a:off x="624690" y="1059255"/>
              <a:ext cx="1999598" cy="1011471"/>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13DA5"/>
                  </a:solidFill>
                  <a:effectLst/>
                  <a:uLnTx/>
                  <a:uFillTx/>
                  <a:latin typeface="Calibri" panose="020F0502020204030204"/>
                  <a:ea typeface="+mn-ea"/>
                  <a:cs typeface="+mn-cs"/>
                </a:rPr>
                <a:t>Artificial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13DA5"/>
                  </a:solidFill>
                  <a:effectLst/>
                  <a:uLnTx/>
                  <a:uFillTx/>
                  <a:latin typeface="Arial" panose="020B0604020202020204"/>
                  <a:ea typeface="+mn-ea"/>
                  <a:cs typeface="+mn-cs"/>
                </a:rPr>
                <a:t>Intelligence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13DA5"/>
                  </a:solidFill>
                  <a:effectLst/>
                  <a:uLnTx/>
                  <a:uFillTx/>
                  <a:latin typeface="Arial" panose="020B0604020202020204"/>
                  <a:ea typeface="+mn-ea"/>
                  <a:cs typeface="+mn-cs"/>
                </a:rPr>
                <a:t>(data-driven models)</a:t>
              </a:r>
            </a:p>
          </p:txBody>
        </p:sp>
      </p:grpSp>
      <p:sp>
        <p:nvSpPr>
          <p:cNvPr id="14" name="TextBox 13">
            <a:extLst>
              <a:ext uri="{FF2B5EF4-FFF2-40B4-BE49-F238E27FC236}">
                <a16:creationId xmlns:a16="http://schemas.microsoft.com/office/drawing/2014/main" id="{691DE8CA-3476-BC01-BBD1-6400FBB955AB}"/>
              </a:ext>
            </a:extLst>
          </p:cNvPr>
          <p:cNvSpPr txBox="1"/>
          <p:nvPr/>
        </p:nvSpPr>
        <p:spPr>
          <a:xfrm>
            <a:off x="1357653" y="1144085"/>
            <a:ext cx="233367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13DA5"/>
                </a:solidFill>
                <a:effectLst/>
                <a:uLnTx/>
                <a:uFillTx/>
                <a:latin typeface="Calibri" panose="020F0502020204030204"/>
                <a:ea typeface="+mn-ea"/>
                <a:cs typeface="+mn-cs"/>
              </a:rPr>
              <a:t>Disruptors to data exchange patterns:</a:t>
            </a:r>
          </a:p>
        </p:txBody>
      </p:sp>
      <p:sp>
        <p:nvSpPr>
          <p:cNvPr id="15" name="TextBox 14">
            <a:extLst>
              <a:ext uri="{FF2B5EF4-FFF2-40B4-BE49-F238E27FC236}">
                <a16:creationId xmlns:a16="http://schemas.microsoft.com/office/drawing/2014/main" id="{4143E362-1CD4-9104-553B-153A9100757C}"/>
              </a:ext>
            </a:extLst>
          </p:cNvPr>
          <p:cNvSpPr txBox="1"/>
          <p:nvPr/>
        </p:nvSpPr>
        <p:spPr>
          <a:xfrm>
            <a:off x="2644510" y="2383183"/>
            <a:ext cx="6785749"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13DA5"/>
                </a:solidFill>
                <a:effectLst/>
                <a:uLnTx/>
                <a:uFillTx/>
                <a:latin typeface="Calibri" panose="020F0502020204030204"/>
                <a:ea typeface="+mn-ea"/>
                <a:cs typeface="+mn-cs"/>
              </a:rPr>
              <a:t>Study Group on Future Data Infrastructure (SG-FIT)</a:t>
            </a:r>
          </a:p>
        </p:txBody>
      </p:sp>
      <p:sp>
        <p:nvSpPr>
          <p:cNvPr id="16" name="TextBox 15">
            <a:extLst>
              <a:ext uri="{FF2B5EF4-FFF2-40B4-BE49-F238E27FC236}">
                <a16:creationId xmlns:a16="http://schemas.microsoft.com/office/drawing/2014/main" id="{0A4886FA-71AE-0C61-5FAF-D66947762E29}"/>
              </a:ext>
            </a:extLst>
          </p:cNvPr>
          <p:cNvSpPr txBox="1"/>
          <p:nvPr/>
        </p:nvSpPr>
        <p:spPr>
          <a:xfrm>
            <a:off x="348841" y="3012750"/>
            <a:ext cx="5609832" cy="28931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1800" b="1" i="0" u="none" strike="noStrike" kern="1200" cap="none" spc="0" normalizeH="0" baseline="0" noProof="0" dirty="0">
                <a:ln>
                  <a:noFill/>
                </a:ln>
                <a:solidFill>
                  <a:srgbClr val="013DA5"/>
                </a:solidFill>
                <a:effectLst/>
                <a:uLnTx/>
                <a:uFillTx/>
                <a:latin typeface="Calibri" panose="020F0502020204030204"/>
                <a:ea typeface="+mn-ea"/>
                <a:cs typeface="+mn-cs"/>
              </a:rPr>
              <a:t>Purpose:</a:t>
            </a:r>
          </a:p>
          <a:p>
            <a:pPr marL="342900" marR="0" lvl="0" indent="-342900" algn="l" defTabSz="914400" rtl="0" eaLnBrk="1" fontAlgn="base" latinLnBrk="0" hangingPunct="1">
              <a:lnSpc>
                <a:spcPct val="100000"/>
              </a:lnSpc>
              <a:spcBef>
                <a:spcPts val="0"/>
              </a:spcBef>
              <a:spcAft>
                <a:spcPts val="600"/>
              </a:spcAft>
              <a:buClrTx/>
              <a:buSzTx/>
              <a:buFont typeface="+mj-lt"/>
              <a:buAutoNum type="alphaLcParenR"/>
              <a:tabLst/>
              <a:defRPr/>
            </a:pPr>
            <a:r>
              <a:rPr kumimoji="0" lang="en-GB" sz="1600" b="0" i="0" u="none" strike="noStrike" kern="1200" cap="none" spc="0" normalizeH="0" baseline="0" noProof="0" dirty="0">
                <a:ln>
                  <a:noFill/>
                </a:ln>
                <a:solidFill>
                  <a:srgbClr val="013DA5"/>
                </a:solidFill>
                <a:effectLst/>
                <a:uLnTx/>
                <a:uFillTx/>
                <a:latin typeface="Verdana" panose="020B0604030504040204" pitchFamily="34" charset="0"/>
                <a:ea typeface="+mn-ea"/>
                <a:cs typeface="+mn-cs"/>
              </a:rPr>
              <a:t>identify technological advances on data exchange and articulate directions and opportunities for WMO Members;  </a:t>
            </a:r>
            <a:endParaRPr kumimoji="0" lang="en-GB" sz="1600" b="0" i="0" u="none" strike="noStrike" kern="1200" cap="none" spc="0" normalizeH="0" baseline="0" noProof="0" dirty="0">
              <a:ln>
                <a:noFill/>
              </a:ln>
              <a:solidFill>
                <a:srgbClr val="013DA5"/>
              </a:solidFill>
              <a:effectLst/>
              <a:uLnTx/>
              <a:uFillTx/>
              <a:latin typeface="Segoe UI" panose="020B0502040204020203" pitchFamily="34" charset="0"/>
              <a:ea typeface="+mn-ea"/>
              <a:cs typeface="+mn-cs"/>
            </a:endParaRPr>
          </a:p>
          <a:p>
            <a:pPr marL="342900" marR="0" lvl="0" indent="-342900" algn="l" defTabSz="914400" rtl="0" eaLnBrk="1" fontAlgn="base" latinLnBrk="0" hangingPunct="1">
              <a:lnSpc>
                <a:spcPct val="100000"/>
              </a:lnSpc>
              <a:spcBef>
                <a:spcPts val="0"/>
              </a:spcBef>
              <a:spcAft>
                <a:spcPts val="600"/>
              </a:spcAft>
              <a:buClrTx/>
              <a:buSzTx/>
              <a:buFont typeface="+mj-lt"/>
              <a:buAutoNum type="alphaLcParenR"/>
              <a:tabLst/>
              <a:defRPr/>
            </a:pPr>
            <a:r>
              <a:rPr kumimoji="0" lang="en-GB" sz="1600" b="0" i="0" u="none" strike="noStrike" kern="1200" cap="none" spc="0" normalizeH="0" baseline="0" noProof="0" dirty="0">
                <a:ln>
                  <a:noFill/>
                </a:ln>
                <a:solidFill>
                  <a:srgbClr val="013DA5"/>
                </a:solidFill>
                <a:effectLst/>
                <a:uLnTx/>
                <a:uFillTx/>
                <a:latin typeface="Verdana" panose="020B0604030504040204" pitchFamily="34" charset="0"/>
                <a:ea typeface="+mn-ea"/>
                <a:cs typeface="+mn-cs"/>
              </a:rPr>
              <a:t>identify blockers within the community and enablers to mitigate them; </a:t>
            </a:r>
            <a:endParaRPr kumimoji="0" lang="en-GB" sz="1600" b="0" i="0" u="none" strike="noStrike" kern="1200" cap="none" spc="0" normalizeH="0" baseline="0" noProof="0" dirty="0">
              <a:ln>
                <a:noFill/>
              </a:ln>
              <a:solidFill>
                <a:srgbClr val="013DA5"/>
              </a:solidFill>
              <a:effectLst/>
              <a:uLnTx/>
              <a:uFillTx/>
              <a:latin typeface="Segoe UI" panose="020B0502040204020203" pitchFamily="34" charset="0"/>
              <a:ea typeface="+mn-ea"/>
              <a:cs typeface="+mn-cs"/>
            </a:endParaRPr>
          </a:p>
          <a:p>
            <a:pPr marL="342900" marR="0" lvl="0" indent="-342900" algn="l" defTabSz="914400" rtl="0" eaLnBrk="1" fontAlgn="base" latinLnBrk="0" hangingPunct="1">
              <a:lnSpc>
                <a:spcPct val="100000"/>
              </a:lnSpc>
              <a:spcBef>
                <a:spcPts val="0"/>
              </a:spcBef>
              <a:spcAft>
                <a:spcPts val="600"/>
              </a:spcAft>
              <a:buClrTx/>
              <a:buSzTx/>
              <a:buFont typeface="+mj-lt"/>
              <a:buAutoNum type="alphaLcParenR"/>
              <a:tabLst/>
              <a:defRPr/>
            </a:pPr>
            <a:r>
              <a:rPr kumimoji="0" lang="en-GB" sz="1600" b="0" i="0" u="none" strike="noStrike" kern="1200" cap="none" spc="0" normalizeH="0" baseline="0" noProof="0" dirty="0">
                <a:ln>
                  <a:noFill/>
                </a:ln>
                <a:solidFill>
                  <a:srgbClr val="013DA5"/>
                </a:solidFill>
                <a:effectLst/>
                <a:uLnTx/>
                <a:uFillTx/>
                <a:latin typeface="Verdana" panose="020B0604030504040204" pitchFamily="34" charset="0"/>
                <a:ea typeface="+mn-ea"/>
                <a:cs typeface="+mn-cs"/>
              </a:rPr>
              <a:t>explore principles of sustainability and business models of these new environments;  </a:t>
            </a:r>
            <a:endParaRPr kumimoji="0" lang="en-GB" sz="1600" b="0" i="0" u="none" strike="noStrike" kern="1200" cap="none" spc="0" normalizeH="0" baseline="0" noProof="0" dirty="0">
              <a:ln>
                <a:noFill/>
              </a:ln>
              <a:solidFill>
                <a:srgbClr val="013DA5"/>
              </a:solidFill>
              <a:effectLst/>
              <a:uLnTx/>
              <a:uFillTx/>
              <a:latin typeface="Segoe UI" panose="020B0502040204020203" pitchFamily="34" charset="0"/>
              <a:ea typeface="+mn-ea"/>
              <a:cs typeface="+mn-cs"/>
            </a:endParaRPr>
          </a:p>
          <a:p>
            <a:pPr marL="342900" marR="0" lvl="0" indent="-342900" algn="l" defTabSz="914400" rtl="0" eaLnBrk="1" fontAlgn="base" latinLnBrk="0" hangingPunct="1">
              <a:lnSpc>
                <a:spcPct val="100000"/>
              </a:lnSpc>
              <a:spcBef>
                <a:spcPts val="0"/>
              </a:spcBef>
              <a:spcAft>
                <a:spcPts val="600"/>
              </a:spcAft>
              <a:buClrTx/>
              <a:buSzTx/>
              <a:buFont typeface="+mj-lt"/>
              <a:buAutoNum type="alphaLcParenR"/>
              <a:tabLst/>
              <a:defRPr/>
            </a:pPr>
            <a:r>
              <a:rPr kumimoji="0" lang="en-GB" sz="1600" b="0" i="0" u="none" strike="noStrike" kern="1200" cap="none" spc="0" normalizeH="0" baseline="0" noProof="0" dirty="0">
                <a:ln>
                  <a:noFill/>
                </a:ln>
                <a:solidFill>
                  <a:srgbClr val="013DA5"/>
                </a:solidFill>
                <a:effectLst/>
                <a:uLnTx/>
                <a:uFillTx/>
                <a:latin typeface="Verdana" panose="020B0604030504040204" pitchFamily="34" charset="0"/>
                <a:ea typeface="+mn-ea"/>
                <a:cs typeface="+mn-cs"/>
              </a:rPr>
              <a:t>focusing on challenges faced by Big Data Centres in sharing content with all WMO Members</a:t>
            </a:r>
            <a:endParaRPr kumimoji="0" lang="en-GB" sz="1600" b="0" i="0" u="none" strike="noStrike" kern="1200" cap="none" spc="0" normalizeH="0" baseline="0" noProof="0" dirty="0">
              <a:ln>
                <a:noFill/>
              </a:ln>
              <a:solidFill>
                <a:srgbClr val="013DA5"/>
              </a:solidFill>
              <a:effectLst/>
              <a:uLnTx/>
              <a:uFillTx/>
              <a:latin typeface="Segoe UI" panose="020B0502040204020203" pitchFamily="34" charset="0"/>
              <a:ea typeface="+mn-ea"/>
              <a:cs typeface="+mn-cs"/>
            </a:endParaRPr>
          </a:p>
        </p:txBody>
      </p:sp>
      <p:sp>
        <p:nvSpPr>
          <p:cNvPr id="17" name="TextBox 16">
            <a:extLst>
              <a:ext uri="{FF2B5EF4-FFF2-40B4-BE49-F238E27FC236}">
                <a16:creationId xmlns:a16="http://schemas.microsoft.com/office/drawing/2014/main" id="{716E19BF-A2C0-E526-932E-C268F1905898}"/>
              </a:ext>
            </a:extLst>
          </p:cNvPr>
          <p:cNvSpPr txBox="1"/>
          <p:nvPr/>
        </p:nvSpPr>
        <p:spPr>
          <a:xfrm>
            <a:off x="5958673" y="3012750"/>
            <a:ext cx="5609832"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1800" b="1" i="0" u="none" strike="noStrike" kern="1200" cap="none" spc="0" normalizeH="0" baseline="0" noProof="0" dirty="0">
                <a:ln>
                  <a:noFill/>
                </a:ln>
                <a:solidFill>
                  <a:srgbClr val="013DA5"/>
                </a:solidFill>
                <a:effectLst/>
                <a:uLnTx/>
                <a:uFillTx/>
                <a:latin typeface="Calibri" panose="020F0502020204030204"/>
                <a:ea typeface="+mn-ea"/>
                <a:cs typeface="+mn-cs"/>
              </a:rPr>
              <a:t>Activities:</a:t>
            </a:r>
          </a:p>
          <a:p>
            <a:pPr marL="342900" marR="0" lvl="0" indent="-342900" algn="l" defTabSz="914400" rtl="0" eaLnBrk="1" fontAlgn="base" latinLnBrk="0" hangingPunct="1">
              <a:lnSpc>
                <a:spcPct val="100000"/>
              </a:lnSpc>
              <a:spcBef>
                <a:spcPts val="0"/>
              </a:spcBef>
              <a:spcAft>
                <a:spcPts val="600"/>
              </a:spcAft>
              <a:buClrTx/>
              <a:buSzTx/>
              <a:buFont typeface="+mj-lt"/>
              <a:buAutoNum type="alphaLcParenR"/>
              <a:tabLst/>
              <a:defRPr/>
            </a:pPr>
            <a:r>
              <a:rPr kumimoji="0" lang="en-GB" sz="1600" b="0" i="0" u="none" strike="noStrike" kern="1200" cap="none" spc="0" normalizeH="0" baseline="0" noProof="0" dirty="0">
                <a:ln>
                  <a:noFill/>
                </a:ln>
                <a:solidFill>
                  <a:srgbClr val="013DA5"/>
                </a:solidFill>
                <a:effectLst/>
                <a:uLnTx/>
                <a:uFillTx/>
                <a:latin typeface="Verdana" panose="020B0604030504040204" pitchFamily="34" charset="0"/>
                <a:ea typeface="+mn-ea"/>
                <a:cs typeface="+mn-cs"/>
              </a:rPr>
              <a:t>Review and assessment of technological advances on data exchange and requirements;</a:t>
            </a:r>
          </a:p>
          <a:p>
            <a:pPr marL="342900" marR="0" lvl="0" indent="-342900" algn="l" defTabSz="914400" rtl="0" eaLnBrk="1" fontAlgn="base" latinLnBrk="0" hangingPunct="1">
              <a:lnSpc>
                <a:spcPct val="100000"/>
              </a:lnSpc>
              <a:spcBef>
                <a:spcPts val="0"/>
              </a:spcBef>
              <a:spcAft>
                <a:spcPts val="600"/>
              </a:spcAft>
              <a:buClrTx/>
              <a:buSzTx/>
              <a:buFont typeface="+mj-lt"/>
              <a:buAutoNum type="alphaLcParenR"/>
              <a:tabLst/>
              <a:defRPr/>
            </a:pPr>
            <a:r>
              <a:rPr kumimoji="0" lang="en-GB" sz="1600" b="0" i="0" u="none" strike="noStrike" kern="1200" cap="none" spc="0" normalizeH="0" baseline="0" noProof="0" dirty="0">
                <a:ln>
                  <a:noFill/>
                </a:ln>
                <a:solidFill>
                  <a:srgbClr val="013DA5"/>
                </a:solidFill>
                <a:effectLst/>
                <a:uLnTx/>
                <a:uFillTx/>
                <a:latin typeface="Verdana" panose="020B0604030504040204" pitchFamily="34" charset="0"/>
                <a:ea typeface="+mn-ea"/>
                <a:cs typeface="+mn-cs"/>
              </a:rPr>
              <a:t>AI-based data compression;</a:t>
            </a:r>
            <a:endParaRPr lang="en-GB" sz="1600" dirty="0">
              <a:solidFill>
                <a:srgbClr val="013DA5"/>
              </a:solidFill>
              <a:latin typeface="Verdana" panose="020B0604030504040204" pitchFamily="34" charset="0"/>
            </a:endParaRPr>
          </a:p>
          <a:p>
            <a:pPr marL="342900" lvl="0" indent="-342900" fontAlgn="base">
              <a:spcAft>
                <a:spcPts val="600"/>
              </a:spcAft>
              <a:buFont typeface="+mj-lt"/>
              <a:buAutoNum type="alphaLcParenR"/>
              <a:defRPr/>
            </a:pPr>
            <a:r>
              <a:rPr lang="en-GB" sz="1600" dirty="0">
                <a:solidFill>
                  <a:srgbClr val="013DA5"/>
                </a:solidFill>
                <a:latin typeface="Verdana" panose="020B0604030504040204" pitchFamily="34" charset="0"/>
              </a:rPr>
              <a:t>Standards</a:t>
            </a:r>
          </a:p>
          <a:p>
            <a:pPr lvl="0" fontAlgn="base">
              <a:spcAft>
                <a:spcPts val="600"/>
              </a:spcAft>
              <a:defRPr/>
            </a:pPr>
            <a:endParaRPr lang="en-GB" sz="1600" dirty="0">
              <a:solidFill>
                <a:srgbClr val="013DA5"/>
              </a:solidFill>
              <a:latin typeface="Verdana" panose="020B0604030504040204" pitchFamily="34" charset="0"/>
            </a:endParaRPr>
          </a:p>
          <a:p>
            <a:pPr lvl="0" fontAlgn="base">
              <a:spcAft>
                <a:spcPts val="600"/>
              </a:spcAft>
              <a:defRPr/>
            </a:pPr>
            <a:r>
              <a:rPr lang="en-GB" sz="1600" dirty="0">
                <a:solidFill>
                  <a:srgbClr val="013DA5"/>
                </a:solidFill>
                <a:latin typeface="Verdana" panose="020B0604030504040204" pitchFamily="34" charset="0"/>
              </a:rPr>
              <a:t>For the next phases of WIPPS and WIS to be submitted at the 4th session of INFCOM</a:t>
            </a:r>
          </a:p>
          <a:p>
            <a:pPr lvl="0" fontAlgn="base">
              <a:spcAft>
                <a:spcPts val="600"/>
              </a:spcAft>
              <a:defRPr/>
            </a:pPr>
            <a:r>
              <a:rPr lang="en-GB" sz="1600" dirty="0">
                <a:solidFill>
                  <a:srgbClr val="013DA5"/>
                </a:solidFill>
                <a:latin typeface="Verdana" panose="020B0604030504040204" pitchFamily="34" charset="0"/>
              </a:rPr>
              <a:t>- An overview publication on business models and concepts</a:t>
            </a:r>
          </a:p>
        </p:txBody>
      </p:sp>
      <p:sp>
        <p:nvSpPr>
          <p:cNvPr id="18" name="TextBox 17">
            <a:extLst>
              <a:ext uri="{FF2B5EF4-FFF2-40B4-BE49-F238E27FC236}">
                <a16:creationId xmlns:a16="http://schemas.microsoft.com/office/drawing/2014/main" id="{A1D6D17F-EABA-2518-6B8F-26153551D066}"/>
              </a:ext>
            </a:extLst>
          </p:cNvPr>
          <p:cNvSpPr txBox="1"/>
          <p:nvPr/>
        </p:nvSpPr>
        <p:spPr>
          <a:xfrm>
            <a:off x="2644510" y="6240211"/>
            <a:ext cx="6785749"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13DA5"/>
                </a:solidFill>
                <a:effectLst/>
                <a:uLnTx/>
                <a:uFillTx/>
                <a:latin typeface="Calibri" panose="020F0502020204030204"/>
                <a:ea typeface="+mn-ea"/>
                <a:cs typeface="+mn-cs"/>
              </a:rPr>
              <a:t>INFCOM-3/Doc. 8.3(5)</a:t>
            </a:r>
          </a:p>
        </p:txBody>
      </p:sp>
    </p:spTree>
    <p:extLst>
      <p:ext uri="{BB962C8B-B14F-4D97-AF65-F5344CB8AC3E}">
        <p14:creationId xmlns:p14="http://schemas.microsoft.com/office/powerpoint/2010/main" val="1466623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500"/>
                                  </p:stCondLst>
                                  <p:childTnLst>
                                    <p:set>
                                      <p:cBhvr>
                                        <p:cTn id="9" dur="1" fill="hold">
                                          <p:stCondLst>
                                            <p:cond delay="9"/>
                                          </p:stCondLst>
                                        </p:cTn>
                                        <p:tgtEl>
                                          <p:spTgt spid="5"/>
                                        </p:tgtEl>
                                        <p:attrNameLst>
                                          <p:attrName>style.visibility</p:attrName>
                                        </p:attrNameLst>
                                      </p:cBhvr>
                                      <p:to>
                                        <p:strVal val="visible"/>
                                      </p:to>
                                    </p:set>
                                  </p:childTnLst>
                                </p:cTn>
                              </p:par>
                            </p:childTnLst>
                          </p:cTn>
                        </p:par>
                        <p:par>
                          <p:cTn id="10" fill="hold">
                            <p:stCondLst>
                              <p:cond delay="1010"/>
                            </p:stCondLst>
                            <p:childTnLst>
                              <p:par>
                                <p:cTn id="11" presetID="1" presetClass="entr" presetSubtype="0" fill="hold" nodeType="afterEffect">
                                  <p:stCondLst>
                                    <p:cond delay="50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500"/>
                                  </p:stCondLst>
                                  <p:childTnLst>
                                    <p:set>
                                      <p:cBhvr>
                                        <p:cTn id="19" dur="1" fill="hold">
                                          <p:stCondLst>
                                            <p:cond delay="0"/>
                                          </p:stCondLst>
                                        </p:cTn>
                                        <p:tgtEl>
                                          <p:spTgt spid="16"/>
                                        </p:tgtEl>
                                        <p:attrNameLst>
                                          <p:attrName>style.visibility</p:attrName>
                                        </p:attrNameLst>
                                      </p:cBhvr>
                                      <p:to>
                                        <p:strVal val="visible"/>
                                      </p:to>
                                    </p:set>
                                  </p:childTnLst>
                                </p:cTn>
                              </p:par>
                            </p:childTnLst>
                          </p:cTn>
                        </p:par>
                        <p:par>
                          <p:cTn id="20" fill="hold">
                            <p:stCondLst>
                              <p:cond delay="500"/>
                            </p:stCondLst>
                            <p:childTnLst>
                              <p:par>
                                <p:cTn id="21" presetID="1" presetClass="entr" presetSubtype="0" fill="hold" grpId="0" nodeType="afterEffect">
                                  <p:stCondLst>
                                    <p:cond delay="500"/>
                                  </p:stCondLst>
                                  <p:childTnLst>
                                    <p:set>
                                      <p:cBhvr>
                                        <p:cTn id="22" dur="1" fill="hold">
                                          <p:stCondLst>
                                            <p:cond delay="0"/>
                                          </p:stCondLst>
                                        </p:cTn>
                                        <p:tgtEl>
                                          <p:spTgt spid="17"/>
                                        </p:tgtEl>
                                        <p:attrNameLst>
                                          <p:attrName>style.visibility</p:attrName>
                                        </p:attrNameLst>
                                      </p:cBhvr>
                                      <p:to>
                                        <p:strVal val="visible"/>
                                      </p:to>
                                    </p:set>
                                  </p:childTnLst>
                                </p:cTn>
                              </p:par>
                            </p:childTnLst>
                          </p:cTn>
                        </p:par>
                        <p:par>
                          <p:cTn id="23" fill="hold">
                            <p:stCondLst>
                              <p:cond delay="1000"/>
                            </p:stCondLst>
                            <p:childTnLst>
                              <p:par>
                                <p:cTn id="24" presetID="1" presetClass="entr" presetSubtype="0" fill="hold" grpId="0" nodeType="afterEffect">
                                  <p:stCondLst>
                                    <p:cond delay="500"/>
                                  </p:stCondLst>
                                  <p:childTnLst>
                                    <p:set>
                                      <p:cBhvr>
                                        <p:cTn id="25"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2F0EC-A488-0BDB-75EC-D0D94436DE38}"/>
              </a:ext>
            </a:extLst>
          </p:cNvPr>
          <p:cNvSpPr>
            <a:spLocks noGrp="1"/>
          </p:cNvSpPr>
          <p:nvPr>
            <p:ph type="title"/>
          </p:nvPr>
        </p:nvSpPr>
        <p:spPr>
          <a:xfrm>
            <a:off x="763524" y="145669"/>
            <a:ext cx="10920984" cy="1325563"/>
          </a:xfrm>
        </p:spPr>
        <p:txBody>
          <a:bodyPr>
            <a:noAutofit/>
          </a:bodyPr>
          <a:lstStyle/>
          <a:p>
            <a:r>
              <a:rPr lang="en-GB" sz="2800" b="1" dirty="0">
                <a:solidFill>
                  <a:schemeClr val="accent1">
                    <a:lumMod val="50000"/>
                  </a:schemeClr>
                </a:solidFill>
              </a:rPr>
              <a:t>8.3(5) Establishment Of A Study Group On Future Data Infrastructure</a:t>
            </a:r>
            <a:endParaRPr lang="en-CH" sz="2800" b="1" dirty="0">
              <a:solidFill>
                <a:schemeClr val="accent1">
                  <a:lumMod val="50000"/>
                </a:schemeClr>
              </a:solidFill>
            </a:endParaRPr>
          </a:p>
        </p:txBody>
      </p:sp>
      <p:sp>
        <p:nvSpPr>
          <p:cNvPr id="3" name="Content Placeholder 2">
            <a:extLst>
              <a:ext uri="{FF2B5EF4-FFF2-40B4-BE49-F238E27FC236}">
                <a16:creationId xmlns:a16="http://schemas.microsoft.com/office/drawing/2014/main" id="{B5B32E58-5ED6-B8F7-D4B1-0D6957ECD8F1}"/>
              </a:ext>
            </a:extLst>
          </p:cNvPr>
          <p:cNvSpPr>
            <a:spLocks noGrp="1"/>
          </p:cNvSpPr>
          <p:nvPr>
            <p:ph idx="1"/>
          </p:nvPr>
        </p:nvSpPr>
        <p:spPr>
          <a:xfrm>
            <a:off x="635508" y="1298448"/>
            <a:ext cx="10920984" cy="5285867"/>
          </a:xfrm>
        </p:spPr>
        <p:txBody>
          <a:bodyPr>
            <a:normAutofit/>
          </a:bodyPr>
          <a:lstStyle/>
          <a:p>
            <a:pPr marL="0" indent="0">
              <a:spcBef>
                <a:spcPts val="1800"/>
              </a:spcBef>
              <a:spcAft>
                <a:spcPts val="1800"/>
              </a:spcAft>
              <a:buNone/>
            </a:pPr>
            <a:endParaRPr lang="en-GB" sz="1800" b="1" dirty="0">
              <a:effectLst/>
              <a:latin typeface="Verdana" panose="020B0604030504040204" pitchFamily="34" charset="0"/>
              <a:ea typeface="Verdana" panose="020B0604030504040204" pitchFamily="34" charset="0"/>
              <a:cs typeface="Verdana" panose="020B0604030504040204" pitchFamily="34" charset="0"/>
            </a:endParaRPr>
          </a:p>
          <a:p>
            <a:pPr marL="0" indent="0">
              <a:spcBef>
                <a:spcPts val="1800"/>
              </a:spcBef>
              <a:spcAft>
                <a:spcPts val="1800"/>
              </a:spcAft>
              <a:buNone/>
            </a:pPr>
            <a:r>
              <a:rPr lang="en-GB" sz="1800" b="1" dirty="0">
                <a:effectLst/>
                <a:latin typeface="Verdana" panose="020B0604030504040204" pitchFamily="34" charset="0"/>
                <a:ea typeface="Verdana" panose="020B0604030504040204" pitchFamily="34" charset="0"/>
                <a:cs typeface="Verdana" panose="020B0604030504040204" pitchFamily="34" charset="0"/>
              </a:rPr>
              <a:t>Deliverables</a:t>
            </a:r>
          </a:p>
          <a:p>
            <a:pPr marL="0" lvl="0" indent="0">
              <a:spcBef>
                <a:spcPts val="600"/>
              </a:spcBef>
              <a:spcAft>
                <a:spcPts val="0"/>
              </a:spcAft>
              <a:buNone/>
            </a:pPr>
            <a:r>
              <a:rPr lang="en-GB" sz="1800" dirty="0">
                <a:effectLst/>
                <a:latin typeface="Verdana" panose="020B0604030504040204" pitchFamily="34" charset="0"/>
                <a:ea typeface="Verdana" panose="020B0604030504040204" pitchFamily="34" charset="0"/>
                <a:cs typeface="Verdana" panose="020B0604030504040204" pitchFamily="34" charset="0"/>
              </a:rPr>
              <a:t>- Recommendations on</a:t>
            </a:r>
          </a:p>
          <a:p>
            <a:pPr lvl="1">
              <a:spcBef>
                <a:spcPts val="1200"/>
              </a:spcBef>
            </a:pPr>
            <a:r>
              <a:rPr lang="en-GB" sz="1400" dirty="0">
                <a:effectLst/>
                <a:latin typeface="Verdana" panose="020B0604030504040204" pitchFamily="34" charset="0"/>
                <a:ea typeface="Times New Roman" panose="02020603050405020304" pitchFamily="18" charset="0"/>
                <a:cs typeface="Times New Roman" panose="02020603050405020304" pitchFamily="18" charset="0"/>
              </a:rPr>
              <a:t>Review and Assessment of technological advances on data exchange and requirements</a:t>
            </a:r>
            <a:endParaRPr lang="en-CH" sz="1400" dirty="0">
              <a:latin typeface="Verdana" panose="020B0604030504040204" pitchFamily="34" charset="0"/>
              <a:ea typeface="Times New Roman" panose="02020603050405020304" pitchFamily="18" charset="0"/>
              <a:cs typeface="Times New Roman" panose="02020603050405020304" pitchFamily="18" charset="0"/>
            </a:endParaRPr>
          </a:p>
          <a:p>
            <a:pPr lvl="1">
              <a:spcBef>
                <a:spcPts val="1200"/>
              </a:spcBef>
            </a:pPr>
            <a:r>
              <a:rPr lang="en-GB" sz="1400" dirty="0">
                <a:effectLst/>
                <a:latin typeface="Verdana" panose="020B0604030504040204" pitchFamily="34" charset="0"/>
                <a:ea typeface="Times New Roman" panose="02020603050405020304" pitchFamily="18" charset="0"/>
                <a:cs typeface="Times New Roman" panose="02020603050405020304" pitchFamily="18" charset="0"/>
              </a:rPr>
              <a:t>AI-based data compression</a:t>
            </a:r>
            <a:endParaRPr lang="en-CH" sz="1400" dirty="0">
              <a:latin typeface="Verdana" panose="020B0604030504040204" pitchFamily="34" charset="0"/>
              <a:ea typeface="Times New Roman" panose="02020603050405020304" pitchFamily="18" charset="0"/>
              <a:cs typeface="Times New Roman" panose="02020603050405020304" pitchFamily="18" charset="0"/>
            </a:endParaRPr>
          </a:p>
          <a:p>
            <a:pPr lvl="1">
              <a:spcBef>
                <a:spcPts val="1200"/>
              </a:spcBef>
            </a:pPr>
            <a:r>
              <a:rPr lang="en-GB" sz="1400" dirty="0">
                <a:effectLst/>
                <a:latin typeface="Verdana" panose="020B0604030504040204" pitchFamily="34" charset="0"/>
                <a:ea typeface="Arial" panose="020B0604020202020204" pitchFamily="34" charset="0"/>
                <a:cs typeface="Arial" panose="020B0604020202020204" pitchFamily="34" charset="0"/>
              </a:rPr>
              <a:t>Business models and concepts</a:t>
            </a:r>
            <a:endParaRPr lang="en-CH" sz="1400" b="1" dirty="0">
              <a:effectLst/>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buNone/>
            </a:pPr>
            <a:r>
              <a:rPr lang="en-GB" sz="1800" dirty="0">
                <a:effectLst/>
                <a:latin typeface="Verdana" panose="020B0604030504040204" pitchFamily="34" charset="0"/>
                <a:ea typeface="Verdana" panose="020B0604030504040204" pitchFamily="34" charset="0"/>
                <a:cs typeface="Verdana" panose="020B0604030504040204" pitchFamily="34" charset="0"/>
              </a:rPr>
              <a:t>for the next phases of WIPPS and WIS to be submitted at the 4</a:t>
            </a:r>
            <a:r>
              <a:rPr lang="en-GB" sz="1800" baseline="30000" dirty="0">
                <a:effectLst/>
                <a:latin typeface="Verdana" panose="020B0604030504040204" pitchFamily="34" charset="0"/>
                <a:ea typeface="Verdana" panose="020B0604030504040204" pitchFamily="34" charset="0"/>
                <a:cs typeface="Verdana" panose="020B0604030504040204" pitchFamily="34" charset="0"/>
              </a:rPr>
              <a:t>th</a:t>
            </a:r>
            <a:r>
              <a:rPr lang="en-GB" sz="1800" dirty="0">
                <a:effectLst/>
                <a:latin typeface="Verdana" panose="020B0604030504040204" pitchFamily="34" charset="0"/>
                <a:ea typeface="Verdana" panose="020B0604030504040204" pitchFamily="34" charset="0"/>
                <a:cs typeface="Verdana" panose="020B0604030504040204" pitchFamily="34" charset="0"/>
              </a:rPr>
              <a:t> session of INFCOM</a:t>
            </a:r>
            <a:endParaRPr lang="en-CH" sz="1800" dirty="0">
              <a:effectLst/>
              <a:latin typeface="Verdana" panose="020B0604030504040204" pitchFamily="34" charset="0"/>
              <a:ea typeface="Verdana" panose="020B0604030504040204" pitchFamily="34" charset="0"/>
              <a:cs typeface="Verdana" panose="020B0604030504040204" pitchFamily="34" charset="0"/>
            </a:endParaRPr>
          </a:p>
          <a:p>
            <a:pPr marL="0" lvl="0" indent="0">
              <a:spcBef>
                <a:spcPts val="600"/>
              </a:spcBef>
              <a:spcAft>
                <a:spcPts val="0"/>
              </a:spcAft>
              <a:buNone/>
            </a:pPr>
            <a:endParaRPr lang="en-GB" sz="1800" dirty="0">
              <a:effectLst/>
              <a:latin typeface="Verdana" panose="020B0604030504040204" pitchFamily="34" charset="0"/>
              <a:ea typeface="Verdana" panose="020B0604030504040204" pitchFamily="34" charset="0"/>
              <a:cs typeface="Verdana" panose="020B0604030504040204" pitchFamily="34" charset="0"/>
            </a:endParaRPr>
          </a:p>
          <a:p>
            <a:pPr marL="0" lvl="0" indent="0">
              <a:spcBef>
                <a:spcPts val="600"/>
              </a:spcBef>
              <a:spcAft>
                <a:spcPts val="0"/>
              </a:spcAft>
              <a:buNone/>
            </a:pPr>
            <a:r>
              <a:rPr lang="en-GB" sz="1800" dirty="0">
                <a:latin typeface="Verdana" panose="020B0604030504040204" pitchFamily="34" charset="0"/>
                <a:ea typeface="Verdana" panose="020B0604030504040204" pitchFamily="34" charset="0"/>
                <a:cs typeface="Verdana" panose="020B0604030504040204" pitchFamily="34" charset="0"/>
              </a:rPr>
              <a:t>- </a:t>
            </a:r>
            <a:r>
              <a:rPr lang="en-GB" sz="1800" dirty="0">
                <a:effectLst/>
                <a:latin typeface="Verdana" panose="020B0604030504040204" pitchFamily="34" charset="0"/>
                <a:ea typeface="Verdana" panose="020B0604030504040204" pitchFamily="34" charset="0"/>
                <a:cs typeface="Verdana" panose="020B0604030504040204" pitchFamily="34" charset="0"/>
              </a:rPr>
              <a:t>An overview publication on business models and concepts</a:t>
            </a:r>
            <a:endParaRPr lang="en-CH" sz="1800" dirty="0">
              <a:effectLst/>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CH" dirty="0"/>
          </a:p>
        </p:txBody>
      </p:sp>
    </p:spTree>
    <p:extLst>
      <p:ext uri="{BB962C8B-B14F-4D97-AF65-F5344CB8AC3E}">
        <p14:creationId xmlns:p14="http://schemas.microsoft.com/office/powerpoint/2010/main" val="504374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2F0EC-A488-0BDB-75EC-D0D94436DE38}"/>
              </a:ext>
            </a:extLst>
          </p:cNvPr>
          <p:cNvSpPr>
            <a:spLocks noGrp="1"/>
          </p:cNvSpPr>
          <p:nvPr>
            <p:ph type="title"/>
          </p:nvPr>
        </p:nvSpPr>
        <p:spPr>
          <a:xfrm>
            <a:off x="763524" y="145669"/>
            <a:ext cx="10920984" cy="929369"/>
          </a:xfrm>
        </p:spPr>
        <p:txBody>
          <a:bodyPr>
            <a:noAutofit/>
          </a:bodyPr>
          <a:lstStyle/>
          <a:p>
            <a:r>
              <a:rPr lang="en-GB" sz="2800" b="1" dirty="0">
                <a:solidFill>
                  <a:schemeClr val="accent1">
                    <a:lumMod val="50000"/>
                  </a:schemeClr>
                </a:solidFill>
              </a:rPr>
              <a:t>8.3(5) Establishment Of A Study Group On Future Data Infrastructure</a:t>
            </a:r>
            <a:endParaRPr lang="en-CH" sz="2800" b="1" dirty="0">
              <a:solidFill>
                <a:schemeClr val="accent1">
                  <a:lumMod val="50000"/>
                </a:schemeClr>
              </a:solidFill>
            </a:endParaRPr>
          </a:p>
        </p:txBody>
      </p:sp>
      <p:sp>
        <p:nvSpPr>
          <p:cNvPr id="3" name="Content Placeholder 2">
            <a:extLst>
              <a:ext uri="{FF2B5EF4-FFF2-40B4-BE49-F238E27FC236}">
                <a16:creationId xmlns:a16="http://schemas.microsoft.com/office/drawing/2014/main" id="{B5B32E58-5ED6-B8F7-D4B1-0D6957ECD8F1}"/>
              </a:ext>
            </a:extLst>
          </p:cNvPr>
          <p:cNvSpPr>
            <a:spLocks noGrp="1"/>
          </p:cNvSpPr>
          <p:nvPr>
            <p:ph idx="1"/>
          </p:nvPr>
        </p:nvSpPr>
        <p:spPr>
          <a:xfrm>
            <a:off x="635508" y="1298448"/>
            <a:ext cx="10920984" cy="5285867"/>
          </a:xfrm>
        </p:spPr>
        <p:txBody>
          <a:bodyPr>
            <a:normAutofit fontScale="85000" lnSpcReduction="10000"/>
          </a:bodyPr>
          <a:lstStyle/>
          <a:p>
            <a:pPr marL="0" indent="0">
              <a:spcBef>
                <a:spcPts val="1800"/>
              </a:spcBef>
              <a:spcAft>
                <a:spcPts val="1800"/>
              </a:spcAft>
              <a:buNone/>
            </a:pPr>
            <a:endParaRPr lang="en-GB" sz="1800" b="1" dirty="0">
              <a:effectLst/>
              <a:latin typeface="Verdana" panose="020B0604030504040204" pitchFamily="34" charset="0"/>
              <a:ea typeface="Verdana" panose="020B0604030504040204" pitchFamily="34" charset="0"/>
              <a:cs typeface="Verdana" panose="020B0604030504040204" pitchFamily="34" charset="0"/>
            </a:endParaRPr>
          </a:p>
          <a:p>
            <a:pPr marL="0" indent="0">
              <a:spcBef>
                <a:spcPts val="1200"/>
              </a:spcBef>
              <a:buNone/>
            </a:pPr>
            <a:r>
              <a:rPr lang="en-GB" sz="1800" b="1" dirty="0">
                <a:effectLst/>
                <a:latin typeface="Verdana" panose="020B0604030504040204" pitchFamily="34" charset="0"/>
                <a:ea typeface="Verdana" panose="020B0604030504040204" pitchFamily="34" charset="0"/>
                <a:cs typeface="Verdana" panose="020B0604030504040204" pitchFamily="34" charset="0"/>
              </a:rPr>
              <a:t>The Commission for Observation, Infrastructure and Information Systems decides:</a:t>
            </a:r>
            <a:endParaRPr lang="en-CH" sz="1800" dirty="0">
              <a:effectLst/>
              <a:latin typeface="Verdana" panose="020B0604030504040204" pitchFamily="34" charset="0"/>
              <a:ea typeface="Verdana" panose="020B0604030504040204" pitchFamily="34" charset="0"/>
              <a:cs typeface="Verdana" panose="020B0604030504040204" pitchFamily="34" charset="0"/>
            </a:endParaRPr>
          </a:p>
          <a:p>
            <a:pPr marL="0" indent="0">
              <a:spcBef>
                <a:spcPts val="1200"/>
              </a:spcBef>
              <a:buNone/>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(1)	To reiterate Members’ recognition that:</a:t>
            </a:r>
            <a:endParaRPr lang="en-CH"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1200"/>
              </a:spcBef>
              <a:buNone/>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(a)	the explosion of data and the emergence of emulators and other artificial intelligence (AI) applications within the current and future numerical prediction chain is changing the paradigms of data handling and infrastructure that National Meteorological and Hydrological Services (NMHSs) and satellite operators are considering now and in the future;</a:t>
            </a:r>
            <a:endParaRPr lang="en-CH"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1200"/>
              </a:spcBef>
              <a:buNone/>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(b)	data-in-place and data-proximate compute (DPC) strategies, compute access and interoperability, cloud solution and ‘on-the-fly’ processing are all emerging technological concepts that are shaping the future design and operations of the systems which allow data producers and data users to interface; and </a:t>
            </a:r>
            <a:endParaRPr lang="en-CH"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1200"/>
              </a:spcBef>
              <a:buNone/>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(c)	these new technologies and concepts are fundamental to the continuous evolution of the WMO Integrated Processing and Prediction System (WIPPS) and the WMO Information System (WIS).  </a:t>
            </a:r>
            <a:endParaRPr lang="en-CH"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1200"/>
              </a:spcBef>
              <a:buNone/>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(2)	To establish the Study Group on Future Data Infrastructure (SG-FIT) with the terms of reference as provided in the Annex to draft Resolution 6.2/1 (INFCOM-3), copied to this document.</a:t>
            </a:r>
            <a:endParaRPr lang="en-CH" sz="18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spcBef>
                <a:spcPts val="1200"/>
              </a:spcBef>
              <a:buNone/>
            </a:pPr>
            <a:r>
              <a:rPr lang="en-GB" sz="1800" dirty="0">
                <a:effectLst/>
                <a:latin typeface="Verdana" panose="020B0604030504040204" pitchFamily="34" charset="0"/>
                <a:ea typeface="Verdana" panose="020B0604030504040204" pitchFamily="34" charset="0"/>
                <a:cs typeface="Verdana" panose="020B0604030504040204" pitchFamily="34" charset="0"/>
              </a:rPr>
              <a:t>_______</a:t>
            </a:r>
            <a:endParaRPr lang="en-CH" sz="1800" dirty="0">
              <a:effectLst/>
              <a:latin typeface="Verdana" panose="020B0604030504040204" pitchFamily="34" charset="0"/>
              <a:ea typeface="Verdana" panose="020B0604030504040204" pitchFamily="34" charset="0"/>
              <a:cs typeface="Verdana" panose="020B0604030504040204" pitchFamily="34" charset="0"/>
            </a:endParaRPr>
          </a:p>
          <a:p>
            <a:pPr marL="0" indent="0">
              <a:spcBef>
                <a:spcPts val="1200"/>
              </a:spcBef>
              <a:buNone/>
            </a:pPr>
            <a:r>
              <a:rPr lang="en-GB" sz="1800" b="1" dirty="0">
                <a:effectLst/>
                <a:latin typeface="Verdana" panose="020B0604030504040204" pitchFamily="34" charset="0"/>
                <a:ea typeface="Verdana" panose="020B0604030504040204" pitchFamily="34" charset="0"/>
                <a:cs typeface="Verdana" panose="020B0604030504040204" pitchFamily="34" charset="0"/>
              </a:rPr>
              <a:t>Decision justification</a:t>
            </a:r>
            <a:r>
              <a:rPr lang="en-GB" sz="1800" dirty="0">
                <a:effectLst/>
                <a:latin typeface="Verdana" panose="020B0604030504040204" pitchFamily="34" charset="0"/>
                <a:ea typeface="Verdana" panose="020B0604030504040204" pitchFamily="34" charset="0"/>
                <a:cs typeface="Verdana" panose="020B0604030504040204" pitchFamily="34" charset="0"/>
              </a:rPr>
              <a:t>:	</a:t>
            </a:r>
            <a:r>
              <a:rPr lang="en-GB" sz="1800" u="none" strike="noStrike" dirty="0">
                <a:solidFill>
                  <a:srgbClr val="0000FF"/>
                </a:solidFill>
                <a:effectLst/>
                <a:latin typeface="Verdana" panose="020B0604030504040204" pitchFamily="34" charset="0"/>
                <a:ea typeface="Verdana" panose="020B0604030504040204" pitchFamily="34" charset="0"/>
                <a:cs typeface="Verdana" panose="020B0604030504040204" pitchFamily="34" charset="0"/>
                <a:hlinkClick r:id="rId2"/>
              </a:rPr>
              <a:t>Resolution 25 (Cg-19)</a:t>
            </a:r>
            <a:r>
              <a:rPr lang="en-GB" sz="1800" dirty="0">
                <a:effectLst/>
                <a:latin typeface="Verdana" panose="020B0604030504040204" pitchFamily="34" charset="0"/>
                <a:ea typeface="Verdana" panose="020B0604030504040204" pitchFamily="34" charset="0"/>
                <a:cs typeface="Verdana" panose="020B0604030504040204" pitchFamily="34" charset="0"/>
              </a:rPr>
              <a:t> - Technical Regulations of the WMO Information System 2.0 requested INFCOM to study the technological advancements relating to "data-in-place" approaches and their application to data sharing within the WMO Community and develop recommendations pertinent to the future evolution of WIS and WIPPS, including on mechanisms for engagement of cloud infrastructure providers in the evolution. </a:t>
            </a:r>
            <a:endParaRPr lang="en-CH" sz="1800" dirty="0">
              <a:effectLst/>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CH" dirty="0"/>
          </a:p>
        </p:txBody>
      </p:sp>
    </p:spTree>
    <p:extLst>
      <p:ext uri="{BB962C8B-B14F-4D97-AF65-F5344CB8AC3E}">
        <p14:creationId xmlns:p14="http://schemas.microsoft.com/office/powerpoint/2010/main" val="731791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EA28B-339C-72E2-024A-193EBA3D8111}"/>
              </a:ext>
            </a:extLst>
          </p:cNvPr>
          <p:cNvSpPr>
            <a:spLocks noGrp="1"/>
          </p:cNvSpPr>
          <p:nvPr>
            <p:ph type="title"/>
          </p:nvPr>
        </p:nvSpPr>
        <p:spPr>
          <a:xfrm>
            <a:off x="838200" y="2263197"/>
            <a:ext cx="10515600" cy="1325563"/>
          </a:xfrm>
        </p:spPr>
        <p:txBody>
          <a:bodyPr>
            <a:normAutofit/>
          </a:bodyPr>
          <a:lstStyle/>
          <a:p>
            <a:pPr algn="ctr"/>
            <a:r>
              <a:rPr lang="en-FR" sz="6000" b="1" dirty="0">
                <a:solidFill>
                  <a:schemeClr val="bg1"/>
                </a:solidFill>
                <a:latin typeface="Arial" panose="020B0604020202020204" pitchFamily="34" charset="0"/>
                <a:ea typeface="Verdana" panose="020B0604030504040204" pitchFamily="34" charset="0"/>
                <a:cs typeface="Arial" panose="020B0604020202020204" pitchFamily="34" charset="0"/>
              </a:rPr>
              <a:t>Thank you.</a:t>
            </a:r>
          </a:p>
        </p:txBody>
      </p:sp>
      <p:sp>
        <p:nvSpPr>
          <p:cNvPr id="4" name="CuadroTexto 3">
            <a:extLst>
              <a:ext uri="{FF2B5EF4-FFF2-40B4-BE49-F238E27FC236}">
                <a16:creationId xmlns:a16="http://schemas.microsoft.com/office/drawing/2014/main" id="{DA72FBD4-668B-EB1A-B593-B2BE34336172}"/>
              </a:ext>
            </a:extLst>
          </p:cNvPr>
          <p:cNvSpPr txBox="1"/>
          <p:nvPr/>
        </p:nvSpPr>
        <p:spPr>
          <a:xfrm>
            <a:off x="3824879" y="5950894"/>
            <a:ext cx="4542242" cy="523926"/>
          </a:xfrm>
          <a:prstGeom prst="rect">
            <a:avLst/>
          </a:prstGeom>
          <a:noFill/>
        </p:spPr>
        <p:txBody>
          <a:bodyPr wrap="square" rtlCol="0">
            <a:spAutoFit/>
          </a:bodyPr>
          <a:lstStyle/>
          <a:p>
            <a:pPr marR="0" algn="ctr" rtl="0">
              <a:lnSpc>
                <a:spcPct val="150000"/>
              </a:lnSpc>
            </a:pPr>
            <a:r>
              <a:rPr lang="en-US" sz="3200" b="0" i="0" u="none" strike="noStrike" baseline="30000" dirty="0">
                <a:solidFill>
                  <a:schemeClr val="bg1"/>
                </a:solidFill>
                <a:latin typeface="Arial" panose="020B0604020202020204" pitchFamily="34" charset="0"/>
                <a:ea typeface="Verdana" panose="020B0604030504040204" pitchFamily="34" charset="0"/>
                <a:cs typeface="Arial" panose="020B0604020202020204" pitchFamily="34" charset="0"/>
              </a:rPr>
              <a:t>wmo.int</a:t>
            </a:r>
          </a:p>
        </p:txBody>
      </p:sp>
    </p:spTree>
    <p:extLst>
      <p:ext uri="{BB962C8B-B14F-4D97-AF65-F5344CB8AC3E}">
        <p14:creationId xmlns:p14="http://schemas.microsoft.com/office/powerpoint/2010/main" val="2600864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FD96979E1E4B409960509F1B29C56C" ma:contentTypeVersion="" ma:contentTypeDescription="Create a new document." ma:contentTypeScope="" ma:versionID="9fa763f22644f3852908b11bd41faa78">
  <xsd:schema xmlns:xsd="http://www.w3.org/2001/XMLSchema" xmlns:xs="http://www.w3.org/2001/XMLSchema" xmlns:p="http://schemas.microsoft.com/office/2006/metadata/properties" xmlns:ns2="f14d876b-62cc-43bb-abc1-9d013efad75e" targetNamespace="http://schemas.microsoft.com/office/2006/metadata/properties" ma:root="true" ma:fieldsID="38de8a32582e476379615190af83d8c3" ns2:_="">
    <xsd:import namespace="f14d876b-62cc-43bb-abc1-9d013efad75e"/>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4d876b-62cc-43bb-abc1-9d013efad75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f14d876b-62cc-43bb-abc1-9d013efad75e">
      <UserInfo>
        <DisplayName>Albert Fischer</DisplayName>
        <AccountId>241945</AccountId>
        <AccountType/>
      </UserInfo>
      <UserInfo>
        <DisplayName>Krunoslav PREMEC</DisplayName>
        <AccountId>55652</AccountId>
        <AccountType/>
      </UserInfo>
      <UserInfo>
        <DisplayName>Belén Martín Míguez</DisplayName>
        <AccountId>149851</AccountId>
        <AccountType/>
      </UserInfo>
    </SharedWithUsers>
  </documentManagement>
</p:properties>
</file>

<file path=customXml/itemProps1.xml><?xml version="1.0" encoding="utf-8"?>
<ds:datastoreItem xmlns:ds="http://schemas.openxmlformats.org/officeDocument/2006/customXml" ds:itemID="{229E44D6-6F0E-4912-8031-BE28847FF390}"/>
</file>

<file path=customXml/itemProps2.xml><?xml version="1.0" encoding="utf-8"?>
<ds:datastoreItem xmlns:ds="http://schemas.openxmlformats.org/officeDocument/2006/customXml" ds:itemID="{5E565FD8-2DDA-4874-A528-7291DA8AE30B}">
  <ds:schemaRefs>
    <ds:schemaRef ds:uri="http://schemas.microsoft.com/sharepoint/v3/contenttype/forms"/>
  </ds:schemaRefs>
</ds:datastoreItem>
</file>

<file path=customXml/itemProps3.xml><?xml version="1.0" encoding="utf-8"?>
<ds:datastoreItem xmlns:ds="http://schemas.openxmlformats.org/officeDocument/2006/customXml" ds:itemID="{64BA3B44-D623-4C2A-AA23-C7D80C044A73}">
  <ds:schemaRefs>
    <ds:schemaRef ds:uri="http://schemas.microsoft.com/office/2006/metadata/properties"/>
    <ds:schemaRef ds:uri="http://schemas.microsoft.com/office/infopath/2007/PartnerControls"/>
    <ds:schemaRef ds:uri="0238f0ac-9b23-40a1-9bea-3608b3f97744"/>
    <ds:schemaRef ds:uri="9dd362d0-63f2-4e3c-ac06-664d054c738d"/>
    <ds:schemaRef ds:uri="96d886eb-95f6-47f3-bdfb-70dab5061c60"/>
    <ds:schemaRef ds:uri="3c76eea2-c21a-46e1-8f98-cfc2ba460d51"/>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4942</TotalTime>
  <Words>1221</Words>
  <Application>Microsoft Macintosh PowerPoint</Application>
  <PresentationFormat>Widescreen</PresentationFormat>
  <Paragraphs>76</Paragraphs>
  <Slides>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Aptos</vt:lpstr>
      <vt:lpstr>Arial</vt:lpstr>
      <vt:lpstr>Calibri</vt:lpstr>
      <vt:lpstr>Calibri Light</vt:lpstr>
      <vt:lpstr>Segoe UI</vt:lpstr>
      <vt:lpstr>Verdana</vt:lpstr>
      <vt:lpstr>Office Theme</vt:lpstr>
      <vt:lpstr>PowerPoint Presentation</vt:lpstr>
      <vt:lpstr>PowerPoint Presentation</vt:lpstr>
      <vt:lpstr>8.3(5) Establishment Of A Study Group On Future Data Infrastructure</vt:lpstr>
      <vt:lpstr>8.3(5) Establishment Of A Study Group On Future Data Infrastructure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Klara Josipovic</dc:creator>
  <cp:lastModifiedBy>Enrico Fucile</cp:lastModifiedBy>
  <cp:revision>32</cp:revision>
  <dcterms:created xsi:type="dcterms:W3CDTF">2024-01-11T14:19:20Z</dcterms:created>
  <dcterms:modified xsi:type="dcterms:W3CDTF">2024-04-16T12:18:22Z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0x0101002BFD96979E1E4B409960509F1B29C56C</vt:lpwstr>
  </property>
  <property fmtid="{D5CDD505-2E9C-101B-9397-08002B2CF9AE}" pid="3" name="_dlc_DocIdItemGuid">
    <vt:lpwstr>d9410c5b-4b37-4c8f-8899-06403149ffc9</vt:lpwstr>
  </property>
  <property fmtid="{D5CDD505-2E9C-101B-9397-08002B2CF9AE}" pid="4" name="MediaServiceImageTags">
    <vt:lpwstr/>
  </property>
</Properties>
</file>